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7" r:id="rId3"/>
    <p:sldId id="266" r:id="rId4"/>
    <p:sldId id="331" r:id="rId5"/>
    <p:sldId id="332" r:id="rId6"/>
    <p:sldId id="333" r:id="rId7"/>
    <p:sldId id="334" r:id="rId8"/>
    <p:sldId id="335" r:id="rId9"/>
    <p:sldId id="336" r:id="rId10"/>
    <p:sldId id="348" r:id="rId11"/>
    <p:sldId id="349" r:id="rId12"/>
    <p:sldId id="339" r:id="rId13"/>
    <p:sldId id="340" r:id="rId14"/>
    <p:sldId id="341" r:id="rId15"/>
    <p:sldId id="342" r:id="rId16"/>
    <p:sldId id="343" r:id="rId17"/>
    <p:sldId id="344" r:id="rId18"/>
    <p:sldId id="350" r:id="rId19"/>
    <p:sldId id="351" r:id="rId20"/>
    <p:sldId id="284" r:id="rId21"/>
    <p:sldId id="291" r:id="rId22"/>
    <p:sldId id="324" r:id="rId23"/>
    <p:sldId id="297" r:id="rId24"/>
    <p:sldId id="298" r:id="rId25"/>
    <p:sldId id="326" r:id="rId26"/>
    <p:sldId id="296" r:id="rId27"/>
    <p:sldId id="299" r:id="rId28"/>
    <p:sldId id="303" r:id="rId29"/>
    <p:sldId id="329" r:id="rId30"/>
    <p:sldId id="288" r:id="rId31"/>
    <p:sldId id="330" r:id="rId32"/>
    <p:sldId id="261" r:id="rId33"/>
    <p:sldId id="313" r:id="rId34"/>
    <p:sldId id="314" r:id="rId35"/>
    <p:sldId id="352" r:id="rId36"/>
  </p:sldIdLst>
  <p:sldSz cx="12192000" cy="6858000"/>
  <p:notesSz cx="6858000" cy="9144000"/>
  <p:embeddedFontLst>
    <p:embeddedFont>
      <p:font typeface="뫼비우스 Bold" panose="02000500000000000000" pitchFamily="2" charset="-127"/>
      <p:regular r:id="rId39"/>
    </p:embeddedFont>
    <p:embeddedFont>
      <p:font typeface="Cambria Math" panose="02040503050406030204" pitchFamily="18" charset="0"/>
      <p:regular r:id="rId40"/>
    </p:embeddedFont>
    <p:embeddedFont>
      <p:font typeface="뫼비우스 Regular" panose="02000700060000000000" pitchFamily="2" charset="-127"/>
      <p:regular r:id="rId41"/>
    </p:embeddedFont>
    <p:embeddedFont>
      <p:font typeface="HY동녘M" panose="0203060000010101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heonjun" initials="P" lastIdx="2" clrIdx="0">
    <p:extLst>
      <p:ext uri="{19B8F6BF-5375-455C-9EA6-DF929625EA0E}">
        <p15:presenceInfo xmlns:p15="http://schemas.microsoft.com/office/powerpoint/2012/main" userId="Parkheon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58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3180" autoAdjust="0"/>
  </p:normalViewPr>
  <p:slideViewPr>
    <p:cSldViewPr snapToGrid="0">
      <p:cViewPr varScale="1">
        <p:scale>
          <a:sx n="74" d="100"/>
          <a:sy n="74" d="100"/>
        </p:scale>
        <p:origin x="10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F6D8A-B720-478B-8514-66B579016A25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3A57D-6F26-4721-8ED9-5443DB4BC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868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148F9-FBA7-4496-B8B3-FC4D7B0FE745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CF32-320A-4F34-A988-663BC0AA1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433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02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분석한 </a:t>
            </a:r>
            <a:r>
              <a:rPr lang="ko-KR" altLang="en-US" dirty="0" err="1" smtClean="0"/>
              <a:t>하이스택</a:t>
            </a:r>
            <a:r>
              <a:rPr lang="ko-KR" altLang="en-US" dirty="0" smtClean="0"/>
              <a:t> 고객의 소리 게시판 글은 고객이 글을 올릴 때 어떤 종류의 글인지 기입할 수 있게 되어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대다수가 </a:t>
            </a:r>
            <a:r>
              <a:rPr lang="en-US" altLang="ko-KR" baseline="0" dirty="0" err="1" smtClean="0"/>
              <a:t>voc</a:t>
            </a:r>
            <a:r>
              <a:rPr lang="en-US" altLang="ko-KR" baseline="0" dirty="0" smtClean="0"/>
              <a:t> type</a:t>
            </a:r>
            <a:r>
              <a:rPr lang="ko-KR" altLang="en-US" baseline="0" dirty="0" smtClean="0"/>
              <a:t>을</a:t>
            </a:r>
            <a:r>
              <a:rPr lang="ko-KR" altLang="en-US" dirty="0" smtClean="0"/>
              <a:t> 제대로 선택하지 않거나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귀찮음에 기타로 분류하는 경향이 있기 때문에 </a:t>
            </a:r>
            <a:r>
              <a:rPr lang="ko-KR" altLang="en-US" dirty="0" smtClean="0"/>
              <a:t>단순히 고객이 기입한 </a:t>
            </a:r>
            <a:r>
              <a:rPr lang="en-US" altLang="ko-KR" dirty="0" err="1" smtClean="0"/>
              <a:t>voc</a:t>
            </a:r>
            <a:r>
              <a:rPr lang="en-US" altLang="ko-KR" dirty="0" smtClean="0"/>
              <a:t> type</a:t>
            </a:r>
            <a:r>
              <a:rPr lang="ko-KR" altLang="en-US" dirty="0" smtClean="0"/>
              <a:t>에 따라 글을 분류하는</a:t>
            </a:r>
            <a:r>
              <a:rPr lang="ko-KR" altLang="en-US" baseline="0" dirty="0" smtClean="0"/>
              <a:t> 것은 맞지 않다고 판단하였습니다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저희는 고객의 소리 글을 </a:t>
            </a:r>
            <a:r>
              <a:rPr lang="en-US" altLang="ko-KR" baseline="0" dirty="0" smtClean="0"/>
              <a:t>data driven</a:t>
            </a:r>
            <a:r>
              <a:rPr lang="ko-KR" altLang="en-US" baseline="0" dirty="0" smtClean="0"/>
              <a:t>하게 분류하기 위하여 각각의 게시물에 들어 있는 단어를 분석하여 비슷한 주제를 가진 글을 묶어주는 토픽 모델링 방법을 사용하였습니다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215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5,000</a:t>
            </a:r>
            <a:r>
              <a:rPr lang="ko-KR" altLang="en-US" dirty="0" err="1" smtClean="0"/>
              <a:t>여개의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글을 분석한 결과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토픽으로 나누어지는 것을 볼 수가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중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토픽은 버스 내 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인프라 건의사항에 대한 내용입니다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예시로 이 토픽에 할당된 최근 문서 중 몇 개를 가져와 봤습니다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수도관광 </a:t>
            </a:r>
            <a:r>
              <a:rPr lang="en-US" altLang="ko-KR" dirty="0" smtClean="0"/>
              <a:t>7142 </a:t>
            </a:r>
            <a:r>
              <a:rPr lang="ko-KR" altLang="en-US" dirty="0" smtClean="0"/>
              <a:t>버스 노후화와 같이 실제 그 버스를</a:t>
            </a:r>
            <a:r>
              <a:rPr lang="ko-KR" altLang="en-US" baseline="0" dirty="0" smtClean="0"/>
              <a:t> 이용하는 구성원만이 느낄 수 있는 상세한 불편사항을 알 수가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오른쪽은 </a:t>
            </a:r>
            <a:r>
              <a:rPr lang="ko-KR" altLang="en-US" baseline="0" dirty="0" err="1" smtClean="0"/>
              <a:t>첫번째</a:t>
            </a:r>
            <a:r>
              <a:rPr lang="ko-KR" altLang="en-US" baseline="0" dirty="0" smtClean="0"/>
              <a:t> 토픽에 대한 워드 </a:t>
            </a:r>
            <a:r>
              <a:rPr lang="ko-KR" altLang="en-US" baseline="0" dirty="0" err="1" smtClean="0"/>
              <a:t>클라우드입니다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토픽에서</a:t>
            </a:r>
            <a:r>
              <a:rPr lang="ko-KR" altLang="en-US" baseline="0" dirty="0" smtClean="0"/>
              <a:t> 가장 빈번하게 나온 단어는 버스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기사님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출근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통근 등으로 나타났습니다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01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두번째</a:t>
            </a:r>
            <a:r>
              <a:rPr lang="ko-KR" altLang="en-US" dirty="0" smtClean="0"/>
              <a:t> 토픽은 버스 노선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운행과 관련이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이전 토픽과 마찬가지로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버스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라는 단어가 가장 많이 나오지만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토픽에 할당된 문서들은 대부분 버스 노선 증설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증차 요청 등으로 차이가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워드클라우드</a:t>
            </a:r>
            <a:r>
              <a:rPr lang="ko-KR" altLang="en-US" dirty="0" smtClean="0"/>
              <a:t> 상에서도 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등이 빈번하게 등장하는 것을 알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50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세번째</a:t>
            </a:r>
            <a:r>
              <a:rPr lang="ko-KR" altLang="en-US" dirty="0" smtClean="0"/>
              <a:t> 토픽은 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기숙사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식당과 관련된 종합적인 문의사항입니다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할당된 문서들을 확인해보면 사내 셔틀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사원 아파트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식당 </a:t>
            </a:r>
            <a:r>
              <a:rPr lang="ko-KR" altLang="en-US" dirty="0" err="1" smtClean="0"/>
              <a:t>페이코</a:t>
            </a:r>
            <a:r>
              <a:rPr lang="ko-KR" altLang="en-US" dirty="0" smtClean="0"/>
              <a:t> 결제 등 다양한 분야의 문의 사항들을 확인할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63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네번째</a:t>
            </a:r>
            <a:r>
              <a:rPr lang="ko-KR" altLang="en-US" dirty="0" smtClean="0"/>
              <a:t> 토픽은 </a:t>
            </a:r>
            <a:r>
              <a:rPr lang="ko-KR" altLang="en-US" dirty="0" err="1" smtClean="0"/>
              <a:t>편의식을</a:t>
            </a:r>
            <a:r>
              <a:rPr lang="ko-KR" altLang="en-US" dirty="0" smtClean="0"/>
              <a:t> 포함한 식당 메뉴에 대한 평가 및 건의 사항입니다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식당 메뉴에 대한 </a:t>
            </a:r>
            <a:r>
              <a:rPr lang="ko-KR" altLang="en-US" baseline="0" dirty="0" smtClean="0"/>
              <a:t>글이 많고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특히 최근 들어 </a:t>
            </a:r>
            <a:r>
              <a:rPr lang="ko-KR" altLang="en-US" baseline="0" dirty="0" err="1" smtClean="0"/>
              <a:t>편의식에</a:t>
            </a:r>
            <a:r>
              <a:rPr lang="ko-KR" altLang="en-US" baseline="0" dirty="0" smtClean="0"/>
              <a:t> 대한 구성원들의 관심이 높은 것을 확인할 수 있었습니다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43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다섯번째</a:t>
            </a:r>
            <a:r>
              <a:rPr lang="ko-KR" altLang="en-US" dirty="0" smtClean="0"/>
              <a:t> 토픽은 </a:t>
            </a:r>
            <a:r>
              <a:rPr lang="ko-KR" altLang="en-US" dirty="0" err="1" smtClean="0"/>
              <a:t>하이닉스에서</a:t>
            </a:r>
            <a:r>
              <a:rPr lang="ko-KR" altLang="en-US" dirty="0" smtClean="0"/>
              <a:t> 일하는 구성원들에 대한 감사 혹은 불만사항과 관련이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예시에서 보시는 바와 같이 특정 구성원에게 감사</a:t>
            </a:r>
            <a:r>
              <a:rPr lang="ko-KR" altLang="en-US" baseline="0" dirty="0" smtClean="0"/>
              <a:t> 인사를 전하고자 하는 글과 서비스 개선을 요청하는 글이 주를 이루었습니다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3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56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91025E0-E03D-4EF9-84F3-E89947F9498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200" b="0" strike="noStrike" spc="-1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808468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23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99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39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수정사항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목차 폰트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디자인 바꾸기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목차 내용 바꾸기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29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22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59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시대가 도래함에 따라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인터넷 상에는 수많은 데이터가 쏟아지게 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중에서 자신이 원하는 정보는 무엇인지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찾기가 힘들어졌습니다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사용자들은 자신이 원하는 데이터를 한눈에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간편하게 보고</a:t>
            </a:r>
            <a:r>
              <a:rPr lang="ko-KR" altLang="en-US" dirty="0" smtClean="0"/>
              <a:t> 싶어하는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needs</a:t>
            </a:r>
            <a:r>
              <a:rPr lang="ko-KR" altLang="en-US" baseline="0" dirty="0" smtClean="0"/>
              <a:t>를 가지게 됐습니다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네이버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구글</a:t>
            </a:r>
            <a:r>
              <a:rPr lang="ko-KR" altLang="en-US" baseline="0" dirty="0" smtClean="0"/>
              <a:t> 같은 포털 사이트에서는 </a:t>
            </a:r>
            <a:r>
              <a:rPr lang="ko-KR" altLang="en-US" dirty="0" smtClean="0"/>
              <a:t>데이터 랩이나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트렌드</a:t>
            </a:r>
            <a:r>
              <a:rPr lang="ko-KR" altLang="en-US" baseline="0" dirty="0" err="1" smtClean="0"/>
              <a:t>처럼</a:t>
            </a:r>
            <a:r>
              <a:rPr lang="ko-KR" altLang="en-US" dirty="0" smtClean="0"/>
              <a:t> 이러한 </a:t>
            </a:r>
            <a:r>
              <a:rPr lang="en-US" altLang="ko-KR" dirty="0" smtClean="0"/>
              <a:t>Needs</a:t>
            </a:r>
            <a:r>
              <a:rPr lang="ko-KR" altLang="en-US" dirty="0" smtClean="0"/>
              <a:t>에 부합하는 적절한 플랫폼을 이미 제공하고 있습니다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9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구글에서는</a:t>
            </a:r>
            <a:r>
              <a:rPr lang="ko-KR" altLang="en-US" dirty="0" smtClean="0"/>
              <a:t> 특정 연도의 인기 </a:t>
            </a:r>
            <a:r>
              <a:rPr lang="ko-KR" altLang="en-US" dirty="0" err="1" smtClean="0"/>
              <a:t>검색어를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토픽별로</a:t>
            </a:r>
            <a:r>
              <a:rPr lang="ko-KR" altLang="en-US" dirty="0" smtClean="0"/>
              <a:t> 살펴볼 수 있으며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특정 키워드를 입력했을 때 사람들의 관심도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</a:t>
            </a:r>
            <a:r>
              <a:rPr lang="ko-KR" altLang="en-US" baseline="0" dirty="0" err="1" smtClean="0"/>
              <a:t>검색량을</a:t>
            </a:r>
            <a:r>
              <a:rPr lang="ko-KR" altLang="en-US" baseline="0" dirty="0" smtClean="0"/>
              <a:t> 한눈에 살펴볼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네이버</a:t>
            </a:r>
            <a:r>
              <a:rPr lang="ko-KR" altLang="en-US" dirty="0" smtClean="0"/>
              <a:t> 또한 분야별 인기 </a:t>
            </a:r>
            <a:r>
              <a:rPr lang="ko-KR" altLang="en-US" dirty="0" err="1" smtClean="0"/>
              <a:t>검색어나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트렌드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통계등을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데이터랩을</a:t>
            </a:r>
            <a:r>
              <a:rPr lang="ko-KR" altLang="en-US" dirty="0" smtClean="0"/>
              <a:t> 통해 확인할 수 있는 플랫폼을 제공합니다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저희는 이러한 플랫폼을 우리 회사에도 적용할 수 있지 않을까라는 생각을 가졌습니다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85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그래서 찾은 데이터는 바로 </a:t>
            </a:r>
            <a:r>
              <a:rPr lang="ko-KR" altLang="en-US" baseline="0" dirty="0" err="1" smtClean="0"/>
              <a:t>하이스텍의</a:t>
            </a:r>
            <a:r>
              <a:rPr lang="ko-KR" altLang="en-US" baseline="0" dirty="0" smtClean="0"/>
              <a:t> 고객의 소리 게시판입니다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왼쪽에 있는 화면은 해당 게시판의 화면입니다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게시판은 </a:t>
            </a:r>
            <a:r>
              <a:rPr lang="ko-KR" altLang="en-US" baseline="0" dirty="0" err="1" smtClean="0"/>
              <a:t>하이스텍의</a:t>
            </a:r>
            <a:r>
              <a:rPr lang="ko-KR" altLang="en-US" baseline="0" dirty="0" smtClean="0"/>
              <a:t> 고객인 </a:t>
            </a:r>
            <a:r>
              <a:rPr lang="ko-KR" altLang="en-US" baseline="0" dirty="0" err="1" smtClean="0"/>
              <a:t>하이닉스</a:t>
            </a:r>
            <a:r>
              <a:rPr lang="ko-KR" altLang="en-US" baseline="0" dirty="0" smtClean="0"/>
              <a:t> 구성원의 불만이나 건의사항 등의 의견을 듣고자 하는 사이트인데요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사이트에서 우리는 몇 가지 불편한 점을 확인할 수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첫째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게시글의</a:t>
            </a:r>
            <a:r>
              <a:rPr lang="ko-KR" altLang="en-US" baseline="0" dirty="0" smtClean="0"/>
              <a:t> 카테고리가 명확하게 </a:t>
            </a:r>
            <a:r>
              <a:rPr lang="ko-KR" altLang="en-US" baseline="0" dirty="0" err="1" smtClean="0"/>
              <a:t>나누어져있지</a:t>
            </a:r>
            <a:r>
              <a:rPr lang="ko-KR" altLang="en-US" baseline="0" dirty="0" smtClean="0"/>
              <a:t> 않다는 것이고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둘째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사람들이 어떠한 것에 관심이 있는지를 비교하는 방법이 없는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저희는 이러한 생각을 해보았습니다</a:t>
            </a:r>
            <a:r>
              <a:rPr lang="en-US" altLang="ko-KR" baseline="0" dirty="0" smtClean="0"/>
              <a:t>.</a:t>
            </a:r>
          </a:p>
          <a:p>
            <a:pPr algn="l"/>
            <a:r>
              <a:rPr lang="ko-KR" altLang="en-US" baseline="0" dirty="0" smtClean="0"/>
              <a:t>내가 만약 이 사이트를 관리자라면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고객들의 의견을 한 눈에 살펴볼 수 있으면 좋지 않을까</a:t>
            </a:r>
            <a:r>
              <a:rPr lang="en-US" altLang="ko-KR" baseline="0" dirty="0" smtClean="0"/>
              <a:t>? </a:t>
            </a:r>
          </a:p>
          <a:p>
            <a:pPr algn="l"/>
            <a:r>
              <a:rPr lang="ko-KR" altLang="en-US" baseline="0" dirty="0" smtClean="0"/>
              <a:t>내가 만약 고객이라면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다른 사람들은 어떠한 의견을 갖고 있고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어떠한 문제점에 관심을 갖는지를 한 눈에 알고 싶어하지 않을까</a:t>
            </a:r>
            <a:r>
              <a:rPr lang="en-US" altLang="ko-KR" baseline="0" dirty="0" smtClean="0"/>
              <a:t>?</a:t>
            </a:r>
          </a:p>
          <a:p>
            <a:pPr algn="l"/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저희는 앞선 </a:t>
            </a:r>
            <a:r>
              <a:rPr lang="ko-KR" altLang="en-US" baseline="0" dirty="0" err="1" smtClean="0"/>
              <a:t>구글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트렌드와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데이터랩과</a:t>
            </a:r>
            <a:r>
              <a:rPr lang="ko-KR" altLang="en-US" baseline="0" dirty="0" smtClean="0"/>
              <a:t> 같이 사용자가 한눈에 전체 </a:t>
            </a:r>
            <a:r>
              <a:rPr lang="ko-KR" altLang="en-US" baseline="0" dirty="0" err="1" smtClean="0"/>
              <a:t>트렌드를</a:t>
            </a:r>
            <a:r>
              <a:rPr lang="ko-KR" altLang="en-US" baseline="0" dirty="0" smtClean="0"/>
              <a:t> 확인할 수 있는 플랫폼인 </a:t>
            </a:r>
            <a:r>
              <a:rPr lang="en-US" altLang="ko-KR" baseline="0" dirty="0" err="1" smtClean="0"/>
              <a:t>HyTV</a:t>
            </a:r>
            <a:r>
              <a:rPr lang="en-US" altLang="ko-KR" baseline="0" dirty="0" smtClean="0"/>
              <a:t>, Hynix Trend Viewer</a:t>
            </a:r>
            <a:r>
              <a:rPr lang="ko-KR" altLang="en-US" baseline="0" dirty="0" smtClean="0"/>
              <a:t>를 만들어 보고자 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HyTV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하이스텍</a:t>
            </a:r>
            <a:r>
              <a:rPr lang="ko-KR" altLang="en-US" baseline="0" dirty="0" smtClean="0"/>
              <a:t> 고객의 소리 게시판에 적용하는 것이 관리자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입장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혹은 고객의 입장에서 생기는 </a:t>
            </a:r>
            <a:r>
              <a:rPr lang="en-US" altLang="ko-KR" baseline="0" dirty="0" smtClean="0"/>
              <a:t>Needs</a:t>
            </a:r>
            <a:r>
              <a:rPr lang="ko-KR" altLang="en-US" baseline="0" dirty="0" smtClean="0"/>
              <a:t>를 제공할 수 있을 것이라 생각했습니다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99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488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HyTV</a:t>
            </a:r>
            <a:r>
              <a:rPr lang="ko-KR" altLang="en-US" dirty="0" smtClean="0"/>
              <a:t>의 프레임워크는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Xslx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데이터들을 </a:t>
            </a:r>
            <a:r>
              <a:rPr lang="en-US" altLang="ko-KR" baseline="0" dirty="0" smtClean="0"/>
              <a:t>pandas, </a:t>
            </a:r>
            <a:r>
              <a:rPr lang="en-US" altLang="ko-KR" baseline="0" dirty="0" err="1" smtClean="0"/>
              <a:t>numpy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형태로 </a:t>
            </a:r>
            <a:r>
              <a:rPr lang="ko-KR" altLang="en-US" baseline="0" dirty="0" err="1" smtClean="0"/>
              <a:t>로드하여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전처리를</a:t>
            </a:r>
            <a:r>
              <a:rPr lang="ko-KR" altLang="en-US" baseline="0" dirty="0" smtClean="0"/>
              <a:t> 진행한 후 </a:t>
            </a:r>
            <a:endParaRPr lang="en-US" altLang="ko-KR" baseline="0" dirty="0" smtClean="0"/>
          </a:p>
          <a:p>
            <a:r>
              <a:rPr lang="ko-KR" altLang="en-US" baseline="0" dirty="0" smtClean="0"/>
              <a:t>토픽모델링과 감성 분석을 진행합니다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이를 </a:t>
            </a:r>
            <a:r>
              <a:rPr lang="en-US" altLang="ko-KR" dirty="0" err="1" smtClean="0"/>
              <a:t>plotly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이용하여 시각화하고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Html,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java script,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ajax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에이젝스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구성된 웹을 </a:t>
            </a:r>
            <a:r>
              <a:rPr lang="en-US" altLang="ko-KR" dirty="0" smtClean="0"/>
              <a:t>flask</a:t>
            </a:r>
            <a:r>
              <a:rPr lang="ko-KR" altLang="en-US" dirty="0" smtClean="0"/>
              <a:t>를 기반으로 하여 사용자가 사용할 수 있도록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사용자는 진행된 분석을 </a:t>
            </a:r>
            <a:r>
              <a:rPr lang="ko-KR" altLang="en-US" dirty="0" err="1" smtClean="0"/>
              <a:t>확인하는것</a:t>
            </a:r>
            <a:r>
              <a:rPr lang="ko-KR" altLang="en-US" dirty="0" smtClean="0"/>
              <a:t> 뿐만 아니라 분석을 새로 진행할 수도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6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32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82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51DEA-6BEE-438B-9AEE-7DBFA47CF7AA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17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4882-1CD9-4722-9764-9A8A4097D83E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2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8A238-3AD5-416D-A0C2-C8CCBC7A460B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03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7685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5BEC-61F1-423A-89E5-9DF30FBC2B2A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720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9D78-4B0F-40AA-B5F2-A876124E7DB0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4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DB5-36DE-499C-A676-C6D94AC42DF1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55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A1BE-6790-4B43-891E-E35EF06856CB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41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6616-2345-461E-9578-5C19690AAD04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8B176-D8A3-4DD2-8B8D-D403D038DBBB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074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05DBC-6FDC-4C1A-AE08-D328EF41D363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18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EA62-A64B-41FA-BEE7-7EC0E9EF9581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82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9C35B-CD44-427F-ADDD-416A0282EC1D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A6CF7-0129-4F35-BE67-86DC563AF47A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353800" y="63563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9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gif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3" r="26308" b="10370"/>
          <a:stretch/>
        </p:blipFill>
        <p:spPr>
          <a:xfrm>
            <a:off x="0" y="0"/>
            <a:ext cx="12192000" cy="46461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64614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65434" y="4823699"/>
            <a:ext cx="256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 </a:t>
            </a:r>
            <a:r>
              <a:rPr lang="en-US" altLang="ko-KR" sz="2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Do </a:t>
            </a:r>
            <a:r>
              <a:rPr lang="en-US" altLang="ko-KR" sz="2800" b="1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Trend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54189" y="2184255"/>
            <a:ext cx="6483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en-US" altLang="ko-KR" sz="72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algn="ctr"/>
            <a:r>
              <a:rPr lang="en-US" altLang="ko-KR" sz="36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46407" y="5321276"/>
            <a:ext cx="5886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Data Analytics Technology	</a:t>
            </a:r>
            <a:r>
              <a:rPr lang="ko-KR" altLang="en-US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박헌준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Mobile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Chatbot</a:t>
            </a: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		</a:t>
            </a:r>
            <a:r>
              <a:rPr lang="ko-KR" altLang="en-US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김다혜</a:t>
            </a: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Software </a:t>
            </a: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ea typeface="뫼비우스 Regular" panose="02000700060000000000" pitchFamily="2" charset="-127"/>
              </a:rPr>
              <a:t>&amp;</a:t>
            </a: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Intelligence	</a:t>
            </a:r>
            <a:r>
              <a:rPr lang="ko-KR" altLang="en-US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이수연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Data Analytics Technology </a:t>
            </a: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	</a:t>
            </a:r>
            <a:r>
              <a:rPr lang="ko-KR" altLang="en-US" sz="2000" b="1" dirty="0" err="1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채선율</a:t>
            </a:r>
            <a:endParaRPr lang="en-US" altLang="ko-KR" sz="2000" b="1" dirty="0" smtClean="0">
              <a:solidFill>
                <a:schemeClr val="bg1">
                  <a:lumMod val="6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8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1740" y="2045924"/>
            <a:ext cx="2601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lt"/>
              </a:rPr>
              <a:t>1. Data Collection &amp; Preprocessing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23456" y="2044724"/>
            <a:ext cx="293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lt"/>
              </a:rPr>
              <a:t>2. Topic Modeling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70469" y="2043824"/>
            <a:ext cx="1971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lt"/>
              </a:rPr>
              <a:t>3. Sentiment</a:t>
            </a:r>
            <a:br>
              <a:rPr lang="en-US" altLang="ko-KR" sz="2000" b="1" dirty="0" smtClean="0">
                <a:latin typeface="+mj-lt"/>
              </a:rPr>
            </a:br>
            <a:r>
              <a:rPr lang="en-US" altLang="ko-KR" sz="2000" b="1" dirty="0" smtClean="0">
                <a:latin typeface="+mj-lt"/>
              </a:rPr>
              <a:t>   Analysis </a:t>
            </a:r>
            <a:br>
              <a:rPr lang="en-US" altLang="ko-KR" sz="2000" b="1" dirty="0" smtClean="0">
                <a:latin typeface="+mj-lt"/>
              </a:rPr>
            </a:br>
            <a:endParaRPr lang="ko-KR" altLang="en-US" sz="2000" b="1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11734" y="2065275"/>
            <a:ext cx="3118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lt"/>
              </a:rPr>
              <a:t>4. Web Reporting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73" y="3260347"/>
            <a:ext cx="1356002" cy="135600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876" y="3168769"/>
            <a:ext cx="1576098" cy="157609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618294" y="5122192"/>
            <a:ext cx="216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HyTV</a:t>
            </a:r>
            <a:r>
              <a:rPr lang="en-US" altLang="ko-KR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인터페이스</a:t>
            </a:r>
            <a:endParaRPr lang="ko-KR" altLang="en-US" sz="36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40" y="3144329"/>
            <a:ext cx="1401815" cy="14018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06" y="3259670"/>
            <a:ext cx="1394296" cy="1394296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329440" y="1779848"/>
            <a:ext cx="2390277" cy="4673600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3293628" y="1779848"/>
            <a:ext cx="2390277" cy="4673600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56255" y="1779848"/>
            <a:ext cx="2390277" cy="4673600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9474787" y="1779849"/>
            <a:ext cx="2390277" cy="4673600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갈매기형 수장 44"/>
          <p:cNvSpPr/>
          <p:nvPr/>
        </p:nvSpPr>
        <p:spPr>
          <a:xfrm>
            <a:off x="2835081" y="3856814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5864066" y="3856814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8938131" y="3856814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29161" y="5138234"/>
            <a:ext cx="204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게시물 </a:t>
            </a:r>
            <a:r>
              <a:rPr lang="ko-KR" altLang="en-US" sz="2000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긍</a:t>
            </a:r>
            <a:r>
              <a:rPr lang="en-US" altLang="ko-KR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·</a:t>
            </a:r>
            <a:r>
              <a:rPr lang="ko-KR" altLang="en-US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부정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49941" y="5136048"/>
            <a:ext cx="197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토픽 모델링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5330" y="5139449"/>
            <a:ext cx="197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데이터 </a:t>
            </a:r>
            <a:r>
              <a:rPr lang="ko-KR" altLang="en-US" sz="2000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파싱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Work Flow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10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4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67" name="갈매기형 수장 66"/>
          <p:cNvSpPr/>
          <p:nvPr/>
        </p:nvSpPr>
        <p:spPr>
          <a:xfrm>
            <a:off x="3833962" y="331485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6506" y="1964362"/>
            <a:ext cx="13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Crawling</a:t>
            </a:r>
            <a:endParaRPr lang="ko-KR" altLang="en-US" b="1" dirty="0"/>
          </a:p>
        </p:txBody>
      </p:sp>
      <p:sp>
        <p:nvSpPr>
          <p:cNvPr id="73" name="갈매기형 수장 72"/>
          <p:cNvSpPr/>
          <p:nvPr/>
        </p:nvSpPr>
        <p:spPr>
          <a:xfrm>
            <a:off x="8012981" y="3381525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653871" y="1964362"/>
            <a:ext cx="13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Parsing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34908" y="1964362"/>
            <a:ext cx="165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Raw Data</a:t>
            </a:r>
            <a:endParaRPr lang="ko-KR" altLang="en-US" b="1" dirty="0"/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0" y="2631741"/>
            <a:ext cx="3672000" cy="2072286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91" y="2611377"/>
            <a:ext cx="3673552" cy="2073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770" y="1575364"/>
            <a:ext cx="872801" cy="8728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13" y="1650790"/>
            <a:ext cx="878621" cy="878621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86" y="2630427"/>
            <a:ext cx="3672000" cy="2073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9" y="1572169"/>
            <a:ext cx="872583" cy="87258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2226" y="2611377"/>
            <a:ext cx="3708000" cy="207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226076" y="2611377"/>
            <a:ext cx="3708000" cy="207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378976" y="2611377"/>
            <a:ext cx="3708000" cy="207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241" y="4971712"/>
            <a:ext cx="39443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smtClean="0"/>
              <a:t>대상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SK </a:t>
            </a:r>
            <a:r>
              <a:rPr lang="ko-KR" altLang="en-US" sz="1400" dirty="0" err="1" smtClean="0"/>
              <a:t>하이스텍</a:t>
            </a:r>
            <a:r>
              <a:rPr lang="ko-KR" altLang="en-US" sz="1400" dirty="0" smtClean="0"/>
              <a:t> 고객의 소리 게시판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smtClean="0"/>
              <a:t>기간 </a:t>
            </a:r>
            <a:r>
              <a:rPr lang="en-US" altLang="ko-KR" sz="1400" dirty="0" smtClean="0"/>
              <a:t>: 2008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~ 2019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21</a:t>
            </a:r>
            <a:r>
              <a:rPr lang="ko-KR" altLang="en-US" sz="1400" dirty="0" smtClean="0"/>
              <a:t>일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smtClean="0"/>
              <a:t>개수 </a:t>
            </a:r>
            <a:r>
              <a:rPr lang="en-US" altLang="ko-KR" sz="1400" dirty="0" smtClean="0"/>
              <a:t>: 5,139</a:t>
            </a:r>
            <a:r>
              <a:rPr lang="ko-KR" altLang="en-US" sz="1400" dirty="0"/>
              <a:t>개 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(</a:t>
            </a:r>
            <a:r>
              <a:rPr lang="ko-KR" altLang="en-US" sz="1400" dirty="0" smtClean="0"/>
              <a:t>총 </a:t>
            </a:r>
            <a:r>
              <a:rPr lang="en-US" altLang="ko-KR" sz="1400" dirty="0" smtClean="0"/>
              <a:t>9,240</a:t>
            </a:r>
            <a:r>
              <a:rPr lang="ko-KR" altLang="en-US" sz="1400" dirty="0" smtClean="0"/>
              <a:t>개 중 </a:t>
            </a:r>
            <a:r>
              <a:rPr lang="ko-KR" altLang="en-US" sz="1400" dirty="0" err="1" smtClean="0"/>
              <a:t>비밀글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4,101 </a:t>
            </a:r>
            <a:r>
              <a:rPr lang="ko-KR" altLang="en-US" sz="1400" dirty="0" smtClean="0"/>
              <a:t>개를 제외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87257" y="4956809"/>
            <a:ext cx="3944397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err="1" smtClean="0"/>
              <a:t>변수명</a:t>
            </a:r>
            <a:endParaRPr lang="en-US" altLang="ko-KR" sz="14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 err="1" smtClean="0"/>
              <a:t>Datetime</a:t>
            </a:r>
            <a:r>
              <a:rPr lang="en-US" altLang="ko-KR" sz="1400" b="1" dirty="0" smtClean="0"/>
              <a:t>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 smtClean="0"/>
              <a:t>Title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 smtClean="0"/>
              <a:t>Text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 err="1" smtClean="0"/>
              <a:t>Voc_type</a:t>
            </a:r>
            <a:endParaRPr lang="en-US" altLang="ko-KR" sz="14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 err="1" smtClean="0"/>
              <a:t>Voc_date</a:t>
            </a:r>
            <a:endParaRPr lang="en-US" altLang="ko-KR" sz="14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 smtClean="0"/>
              <a:t>Service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260777" y="5013543"/>
            <a:ext cx="39443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smtClean="0"/>
              <a:t>Parsing </a:t>
            </a:r>
            <a:r>
              <a:rPr lang="ko-KR" altLang="en-US" sz="1400" dirty="0" smtClean="0"/>
              <a:t>대상 </a:t>
            </a:r>
            <a:r>
              <a:rPr lang="en-US" altLang="ko-KR" sz="1400" dirty="0" smtClean="0"/>
              <a:t>: Title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&amp;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Text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smtClean="0"/>
              <a:t>Parsing </a:t>
            </a: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: </a:t>
            </a:r>
            <a:r>
              <a:rPr lang="ko-KR" altLang="en-US" sz="1400" dirty="0" err="1"/>
              <a:t>꼬꼬마</a:t>
            </a:r>
            <a:r>
              <a:rPr lang="ko-KR" altLang="en-US" sz="1400" dirty="0"/>
              <a:t> 형태소 분석기 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smtClean="0"/>
              <a:t>형태소 </a:t>
            </a:r>
            <a:r>
              <a:rPr lang="ko-KR" altLang="en-US" sz="1400" dirty="0" err="1" smtClean="0"/>
              <a:t>필터링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일반명사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고유명사</a:t>
            </a:r>
            <a:r>
              <a:rPr lang="en-US" altLang="ko-KR" sz="1400" dirty="0" smtClean="0"/>
              <a:t>, </a:t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</a:t>
            </a:r>
            <a:r>
              <a:rPr lang="ko-KR" altLang="en-US" sz="1400" dirty="0" smtClean="0"/>
              <a:t>의존명사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형용사</a:t>
            </a:r>
            <a:endParaRPr lang="en-US" altLang="ko-KR" sz="14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 Data Collection </a:t>
            </a:r>
            <a:r>
              <a:rPr lang="en-US" altLang="ko-KR" sz="2800" dirty="0" smtClean="0">
                <a:latin typeface="+mj-lt"/>
                <a:ea typeface="뫼비우스 Regular" panose="02000700060000000000" pitchFamily="2" charset="-127"/>
              </a:rPr>
              <a:t>&amp;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Preprocessing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11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65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59" name="아래쪽 화살표 설명선 58"/>
          <p:cNvSpPr/>
          <p:nvPr/>
        </p:nvSpPr>
        <p:spPr>
          <a:xfrm>
            <a:off x="5982434" y="2418733"/>
            <a:ext cx="1720177" cy="1000664"/>
          </a:xfrm>
          <a:prstGeom prst="downArrowCallout">
            <a:avLst>
              <a:gd name="adj1" fmla="val 4465"/>
              <a:gd name="adj2" fmla="val 8572"/>
              <a:gd name="adj3" fmla="val 9027"/>
              <a:gd name="adj4" fmla="val 282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LDA Topic Modeling</a:t>
            </a:r>
            <a:endParaRPr lang="ko-KR" altLang="en-US" sz="1200" dirty="0">
              <a:solidFill>
                <a:schemeClr val="tx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14415" y="1667384"/>
            <a:ext cx="2150160" cy="6356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849040" y="1823617"/>
            <a:ext cx="181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1 Data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568089" y="3833372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568089" y="3986171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9568088" y="4138970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8" y="2303013"/>
            <a:ext cx="4595200" cy="2882865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64853" y="2276389"/>
            <a:ext cx="4640075" cy="29212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514415" y="2632073"/>
            <a:ext cx="2150160" cy="6356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849040" y="2788306"/>
            <a:ext cx="181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2 Data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514415" y="4766528"/>
            <a:ext cx="2150160" cy="6356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849040" y="4922761"/>
            <a:ext cx="181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K Data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4" name="왼쪽 중괄호 43"/>
          <p:cNvSpPr/>
          <p:nvPr/>
        </p:nvSpPr>
        <p:spPr>
          <a:xfrm>
            <a:off x="7438489" y="2078726"/>
            <a:ext cx="849827" cy="2898356"/>
          </a:xfrm>
          <a:prstGeom prst="leftBrace">
            <a:avLst>
              <a:gd name="adj1" fmla="val 54510"/>
              <a:gd name="adj2" fmla="val 47360"/>
            </a:avLst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1/2 액자 4"/>
          <p:cNvSpPr/>
          <p:nvPr/>
        </p:nvSpPr>
        <p:spPr>
          <a:xfrm rot="8100000">
            <a:off x="8106955" y="1969660"/>
            <a:ext cx="190998" cy="218129"/>
          </a:xfrm>
          <a:prstGeom prst="halfFrame">
            <a:avLst>
              <a:gd name="adj1" fmla="val 20175"/>
              <a:gd name="adj2" fmla="val 25438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1/2 액자 45"/>
          <p:cNvSpPr/>
          <p:nvPr/>
        </p:nvSpPr>
        <p:spPr>
          <a:xfrm rot="8100000">
            <a:off x="8106956" y="4868017"/>
            <a:ext cx="190998" cy="218129"/>
          </a:xfrm>
          <a:prstGeom prst="halfFrame">
            <a:avLst>
              <a:gd name="adj1" fmla="val 20175"/>
              <a:gd name="adj2" fmla="val 25438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335750" y="3450219"/>
            <a:ext cx="2215756" cy="116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4853" y="1709079"/>
            <a:ext cx="172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Pars</a:t>
            </a:r>
            <a:r>
              <a:rPr lang="en-US" altLang="ko-KR" b="1" dirty="0" smtClean="0"/>
              <a:t>ed Data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12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5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p:sp>
        <p:nvSpPr>
          <p:cNvPr id="37" name="갈매기형 수장 36"/>
          <p:cNvSpPr/>
          <p:nvPr/>
        </p:nvSpPr>
        <p:spPr>
          <a:xfrm>
            <a:off x="619965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갈매기형 수장 37"/>
          <p:cNvSpPr/>
          <p:nvPr/>
        </p:nvSpPr>
        <p:spPr>
          <a:xfrm>
            <a:off x="644694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2756" y="2560302"/>
            <a:ext cx="5379308" cy="1077218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좌측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통로쪽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6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번째쯤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좌석이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고정이안되어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등받이가 뒤로 계속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밀립니다원래배차받던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차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는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그렇지않은데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가끔배차되는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좌석이동식 버스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(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통로측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좌석이 좌우로 움직이는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)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가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배차될때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예전에도 그랬는데 엊그제도 </a:t>
            </a:r>
            <a:r>
              <a:rPr lang="ko-KR" altLang="en-US" sz="1600" dirty="0" err="1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그러더라구요확인부탁드립니다</a:t>
            </a:r>
            <a:endParaRPr lang="ko-KR" altLang="en-US" sz="16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2756" y="3805070"/>
            <a:ext cx="5379308" cy="830997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아직도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기사님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은 겨울인가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?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혼자 셔츠만 입고 계신데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타고있는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저는발목이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없어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지겠네요너무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뜨거워서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~~~~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제발 히터 꺼주세요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2756" y="4812812"/>
            <a:ext cx="5379308" cy="830997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수도관광 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7142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버스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노후화로 인해 멀미가 납니다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좌석수도 부족하고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후륜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바퀴 있는 뒷자리 좌석은 앉기가 어렵습니다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회사 로고가 있는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셔틀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로 전체 사내 순환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셔틀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운행은 어렵나요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" y="1846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Topic 1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: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버스 내 환경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인프라 불만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건의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13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40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62462" y="2560302"/>
                <a:ext cx="5379308" cy="1077218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지금도 잠실에서 천호 상일동을 지나는 조기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버스가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만차되어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매일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10~20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명 정도의 인원이 택시를 타고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하고 있다고 합니다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잠실에서 송파를 지나서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복정까지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가는 자율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출퇴근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조기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버스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가 추가로 생긴다면 기존의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노선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만차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문제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2560302"/>
                <a:ext cx="5379308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225" t="-546" r="-225" b="-3825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62462" y="3805070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수지선 통상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출근버스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이용자입니다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고담 주차장으로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셔틀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정차지가 바뀐 후 부터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출근버스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의 도착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시간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이 평균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8:10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이후 입니다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특히 월요일의 경우엔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8:20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다되어 도착하기도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합니다</a:t>
                </a:r>
                <a:r>
                  <a:rPr lang="ko-KR" altLang="en-US" sz="1600" dirty="0"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3805070"/>
                <a:ext cx="537930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25" t="-699" r="-225" b="-5594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잠실선 교대 야간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출근버스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매번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탈때마다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택시타고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합니다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사람도 많이 이용하는데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증차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시켜주세요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택시도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3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명씩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타는것도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아니고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4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명씩 꽉 채워서 가고 </a:t>
                </a:r>
                <a:r>
                  <a:rPr lang="ko-KR" altLang="en-US" sz="1600" dirty="0" smtClean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불편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합니다</a:t>
                </a:r>
                <a:r>
                  <a:rPr lang="en-US" altLang="ko-KR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en-US" altLang="ko-KR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5" t="-704" r="-225" b="-5634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갈매기형 수장 14"/>
          <p:cNvSpPr/>
          <p:nvPr/>
        </p:nvSpPr>
        <p:spPr>
          <a:xfrm>
            <a:off x="619965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644694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3" y="1846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Topic 2: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버스 노선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운행 불만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건의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14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3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62461" y="2560302"/>
                <a:ext cx="5379308" cy="1077218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이번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M16 Set-up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관련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M10F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건물 앞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사내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셔틀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정류장이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철거되어현재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셔틀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을 타려면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기술지원센터 또는 경영지원 본부 앞까지 가서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타야하는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상황입니다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교대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셔틀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은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M10F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사거리 횡단보도 앞에서 하차하는데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왜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사내셔틀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은 이용하지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못하는지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1" y="2560302"/>
                <a:ext cx="5379308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225" t="-546" r="-225" b="-3825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62461" y="3805070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안녕하세요사원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아파트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관련해서 문의 드립니다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사원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아파트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관리비 고지서를 받았는데 난방비가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11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만원 이상 나왔습니다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중앙난방이라 그러려니 합니다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아파트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가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오래되서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추워서</a:t>
                </a:r>
                <a:r>
                  <a:rPr lang="ko-KR" altLang="en-US" sz="1600" dirty="0"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1" y="3805070"/>
                <a:ext cx="537930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25" t="-699" r="-225" b="-5594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62461" y="4812812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 </m:t>
                    </m:r>
                  </m:oMath>
                </a14:m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현재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결제법에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있어 이용자가 불편함과 불합리함을 감수할 부분이 아닙니다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1.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페이코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결제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자체를 문제 삼는 것이 아니라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페이코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내부에도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여러가지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결제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방벙이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있는데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사용자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편의주의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en-US" altLang="ko-KR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1" y="4812812"/>
                <a:ext cx="5379308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5" t="-704" r="-225" b="-5634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갈매기형 수장 15"/>
          <p:cNvSpPr/>
          <p:nvPr/>
        </p:nvSpPr>
        <p:spPr>
          <a:xfrm>
            <a:off x="619965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644694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" y="1846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Topic 3: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버스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기숙사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식당 문의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15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8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62462" y="2560302"/>
                <a:ext cx="5379308" cy="1077218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편의식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건의드립니다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건강식도 좋지만 우선 배가 안차요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..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우선 배가 든든해야 일을 하는데 샌드위치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한두조각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먹고 배 안찹니다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빵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두개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음료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두개씩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이라도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선택할수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있게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건의드립니다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 err="1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빵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하나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음료하나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그리고 바나나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+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아무거나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...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이젠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질립니다</a:t>
                </a:r>
                <a:r>
                  <a:rPr lang="en-US" altLang="ko-KR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2560302"/>
                <a:ext cx="5379308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225" t="-546" r="-1237" b="-3825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62462" y="3805070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금일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석식을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먹으러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갔는데</a:t>
                </a:r>
                <a:r>
                  <a:rPr lang="ko-KR" altLang="en-US" sz="1600" dirty="0" err="1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메뉴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변동이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왜이렇게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심한가요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?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새우튀김과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오븐콘치즈가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나온다고 해서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간건데해당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메인디쉬는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다 빠져있고 대체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음식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으로 귤 하나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요구르트 하나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주네요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3805070"/>
                <a:ext cx="537930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25" t="-699" r="-225" b="-4895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안녕하세요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중앙식당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을 자주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이용하고있는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구성원입니다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.4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끼 모두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편의식을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받을 수 있게 되어  좋은데요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현재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4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층 진열대에서 층별로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1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개씩 가져가야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하는데맨위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빵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(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밀가루ㅠ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)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외에도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en-US" altLang="ko-KR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5" t="-704" r="-225" b="-5634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갈매기형 수장 15"/>
          <p:cNvSpPr/>
          <p:nvPr/>
        </p:nvSpPr>
        <p:spPr>
          <a:xfrm>
            <a:off x="619965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644694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" y="1846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Topic 4: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식당 메뉴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4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편의식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평가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16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80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62462" y="2560302"/>
            <a:ext cx="5379308" cy="1077218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김반장님 및 기사님들 </a:t>
            </a:r>
            <a:r>
              <a:rPr lang="ko-KR" altLang="en-US" sz="1600" dirty="0" err="1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감사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합니다통근버스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주차장 이동 후 사내순환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셔틀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편리하게 이용하고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있습니다항상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친절하게 운행하시는 모습에 늘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감사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하는 마음은 있었으나 표현하지 못하고 있었습니다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이 자리를 빌어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감사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의 마음 전합니다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62462" y="3805070"/>
                <a:ext cx="5379308" cy="823302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오늘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오후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5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시반에서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5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시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50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분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정도사이에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𝑀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15 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정문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가운데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옆에서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검색하시던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안경쓰고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계셨던분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제가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정말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보안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검색을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받고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있어도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너무나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감사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하게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감사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합니다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수고하셨습니다</m:t>
                    </m:r>
                  </m:oMath>
                </a14:m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3805070"/>
                <a:ext cx="5379308" cy="823302"/>
              </a:xfrm>
              <a:prstGeom prst="rect">
                <a:avLst/>
              </a:prstGeom>
              <a:blipFill rotWithShape="0">
                <a:blip r:embed="rId5"/>
                <a:stretch>
                  <a:fillRect b="-709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청주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1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캠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보안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요원 여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사원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관련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하여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말씀드립니다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정문으로 출근 시 왼쪽에 앉아 계시는 여사원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분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 (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타각기쪽에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더 가깝게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앉으신분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.)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굉장히 불친절한데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컨셉인가요</a:t>
                </a:r>
                <a:r>
                  <a:rPr lang="en-US" altLang="ko-KR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????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버스에서</a:t>
                </a:r>
                <a:r>
                  <a:rPr lang="ko-KR" altLang="en-US" sz="1600" dirty="0"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en-US" altLang="ko-KR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25" t="-704" r="-225" b="-6338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갈매기형 수장 15"/>
          <p:cNvSpPr/>
          <p:nvPr/>
        </p:nvSpPr>
        <p:spPr>
          <a:xfrm>
            <a:off x="619965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644694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" y="1846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Topic 5: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구성원에 대한 평가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17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0"/>
            <a:ext cx="12191040" cy="825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"/>
          <p:cNvSpPr/>
          <p:nvPr/>
        </p:nvSpPr>
        <p:spPr>
          <a:xfrm>
            <a:off x="0" y="0"/>
            <a:ext cx="12191040" cy="82548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8" name="그림 8"/>
          <p:cNvPicPr/>
          <p:nvPr/>
        </p:nvPicPr>
        <p:blipFill>
          <a:blip r:embed="rId3"/>
          <a:stretch/>
        </p:blipFill>
        <p:spPr>
          <a:xfrm>
            <a:off x="11178000" y="177480"/>
            <a:ext cx="892800" cy="470520"/>
          </a:xfrm>
          <a:prstGeom prst="rect">
            <a:avLst/>
          </a:prstGeom>
          <a:ln>
            <a:noFill/>
          </a:ln>
        </p:spPr>
      </p:pic>
      <p:sp>
        <p:nvSpPr>
          <p:cNvPr id="329" name="CustomShape 3"/>
          <p:cNvSpPr/>
          <p:nvPr/>
        </p:nvSpPr>
        <p:spPr>
          <a:xfrm>
            <a:off x="117000" y="182520"/>
            <a:ext cx="67708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pic>
        <p:nvPicPr>
          <p:cNvPr id="333" name="그림 38"/>
          <p:cNvPicPr/>
          <p:nvPr/>
        </p:nvPicPr>
        <p:blipFill>
          <a:blip r:embed="rId4"/>
          <a:stretch/>
        </p:blipFill>
        <p:spPr>
          <a:xfrm rot="12798000">
            <a:off x="5751720" y="2288160"/>
            <a:ext cx="719280" cy="634320"/>
          </a:xfrm>
          <a:prstGeom prst="rect">
            <a:avLst/>
          </a:prstGeom>
          <a:ln>
            <a:noFill/>
          </a:ln>
        </p:spPr>
      </p:pic>
      <p:pic>
        <p:nvPicPr>
          <p:cNvPr id="334" name="그림 39"/>
          <p:cNvPicPr/>
          <p:nvPr/>
        </p:nvPicPr>
        <p:blipFill>
          <a:blip r:embed="rId4"/>
          <a:stretch/>
        </p:blipFill>
        <p:spPr>
          <a:xfrm rot="12798000">
            <a:off x="5746320" y="5158080"/>
            <a:ext cx="719280" cy="634320"/>
          </a:xfrm>
          <a:prstGeom prst="rect">
            <a:avLst/>
          </a:prstGeom>
          <a:ln>
            <a:noFill/>
          </a:ln>
        </p:spPr>
      </p:pic>
      <p:pic>
        <p:nvPicPr>
          <p:cNvPr id="335" name="그림 40"/>
          <p:cNvPicPr/>
          <p:nvPr/>
        </p:nvPicPr>
        <p:blipFill>
          <a:blip r:embed="rId4"/>
          <a:stretch/>
        </p:blipFill>
        <p:spPr>
          <a:xfrm rot="21253200">
            <a:off x="5720040" y="3838320"/>
            <a:ext cx="534600" cy="471240"/>
          </a:xfrm>
          <a:prstGeom prst="rect">
            <a:avLst/>
          </a:prstGeom>
          <a:ln>
            <a:noFill/>
          </a:ln>
        </p:spPr>
      </p:pic>
      <p:sp>
        <p:nvSpPr>
          <p:cNvPr id="336" name="CustomShape 7"/>
          <p:cNvSpPr/>
          <p:nvPr/>
        </p:nvSpPr>
        <p:spPr>
          <a:xfrm>
            <a:off x="0" y="4531680"/>
            <a:ext cx="2759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8"/>
          <p:cNvSpPr/>
          <p:nvPr/>
        </p:nvSpPr>
        <p:spPr>
          <a:xfrm>
            <a:off x="1725480" y="4640040"/>
            <a:ext cx="1855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3212951" y="6120000"/>
            <a:ext cx="127548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극성</a:t>
            </a:r>
            <a:r>
              <a:rPr lang="en-US" sz="1800" b="1" strike="noStrike" spc="-1" dirty="0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추출</a:t>
            </a:r>
            <a:endParaRPr lang="en-US" sz="1800" b="0" strike="noStrike" spc="-1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39" name="CustomShape 10"/>
          <p:cNvSpPr/>
          <p:nvPr/>
        </p:nvSpPr>
        <p:spPr>
          <a:xfrm>
            <a:off x="2232000" y="1656000"/>
            <a:ext cx="3167640" cy="2159640"/>
          </a:xfrm>
          <a:custGeom>
            <a:avLst/>
            <a:gdLst/>
            <a:ahLst/>
            <a:cxnLst/>
            <a:rect l="l" t="t" r="r" b="b"/>
            <a:pathLst>
              <a:path w="8802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7800" y="6001"/>
                </a:lnTo>
                <a:cubicBezTo>
                  <a:pt x="8300" y="6001"/>
                  <a:pt x="8801" y="5500"/>
                  <a:pt x="8801" y="5000"/>
                </a:cubicBezTo>
                <a:lnTo>
                  <a:pt x="8801" y="1000"/>
                </a:lnTo>
                <a:cubicBezTo>
                  <a:pt x="8801" y="500"/>
                  <a:pt x="8300" y="0"/>
                  <a:pt x="7800" y="0"/>
                </a:cubicBezTo>
                <a:lnTo>
                  <a:pt x="1000" y="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0" name="그림 5"/>
          <p:cNvPicPr/>
          <p:nvPr/>
        </p:nvPicPr>
        <p:blipFill>
          <a:blip r:embed="rId5"/>
          <a:stretch/>
        </p:blipFill>
        <p:spPr>
          <a:xfrm>
            <a:off x="2448000" y="1944000"/>
            <a:ext cx="2781360" cy="1799640"/>
          </a:xfrm>
          <a:prstGeom prst="rect">
            <a:avLst/>
          </a:prstGeom>
          <a:ln>
            <a:noFill/>
          </a:ln>
        </p:spPr>
      </p:pic>
      <p:sp>
        <p:nvSpPr>
          <p:cNvPr id="341" name="CustomShape 11"/>
          <p:cNvSpPr/>
          <p:nvPr/>
        </p:nvSpPr>
        <p:spPr>
          <a:xfrm>
            <a:off x="2283840" y="1440000"/>
            <a:ext cx="3023640" cy="359640"/>
          </a:xfrm>
          <a:custGeom>
            <a:avLst/>
            <a:gdLst/>
            <a:ahLst/>
            <a:cxnLst/>
            <a:rect l="l" t="t" r="r" b="b"/>
            <a:pathLst>
              <a:path w="8402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8234" y="1001"/>
                </a:lnTo>
                <a:cubicBezTo>
                  <a:pt x="8317" y="1001"/>
                  <a:pt x="8401" y="917"/>
                  <a:pt x="8401" y="834"/>
                </a:cubicBezTo>
                <a:lnTo>
                  <a:pt x="8401" y="166"/>
                </a:lnTo>
                <a:cubicBezTo>
                  <a:pt x="8401" y="83"/>
                  <a:pt x="8317" y="0"/>
                  <a:pt x="8234" y="0"/>
                </a:cubicBezTo>
                <a:lnTo>
                  <a:pt x="166" y="0"/>
                </a:lnTo>
              </a:path>
            </a:pathLst>
          </a:cu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1.파싱 </a:t>
            </a:r>
            <a:r>
              <a:rPr lang="en-US" sz="1800" b="1" strike="noStrike" spc="-1" dirty="0" err="1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데이터</a:t>
            </a:r>
            <a:r>
              <a:rPr lang="en-US" sz="1800" b="1" strike="noStrike" spc="-1" dirty="0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en-US" sz="1800" b="1" strike="noStrike" spc="-1" dirty="0" err="1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형태소</a:t>
            </a:r>
            <a:r>
              <a:rPr lang="en-US" sz="1800" b="1" strike="noStrike" spc="-1" dirty="0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sz="1800" b="1" strike="noStrike" spc="-1" dirty="0" err="1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매칭</a:t>
            </a:r>
            <a:r>
              <a:rPr lang="en-US" sz="1800" b="1" strike="noStrike" spc="-1" dirty="0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endParaRPr lang="en-US" sz="1800" b="0" strike="noStrike" spc="-1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42" name="CustomShape 12"/>
          <p:cNvSpPr/>
          <p:nvPr/>
        </p:nvSpPr>
        <p:spPr>
          <a:xfrm>
            <a:off x="6624000" y="1656000"/>
            <a:ext cx="3167640" cy="2159640"/>
          </a:xfrm>
          <a:custGeom>
            <a:avLst/>
            <a:gdLst/>
            <a:ahLst/>
            <a:cxnLst/>
            <a:rect l="l" t="t" r="r" b="b"/>
            <a:pathLst>
              <a:path w="8802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7800" y="6001"/>
                </a:lnTo>
                <a:cubicBezTo>
                  <a:pt x="8300" y="6001"/>
                  <a:pt x="8801" y="5500"/>
                  <a:pt x="8801" y="5000"/>
                </a:cubicBezTo>
                <a:lnTo>
                  <a:pt x="8801" y="1000"/>
                </a:lnTo>
                <a:cubicBezTo>
                  <a:pt x="8801" y="500"/>
                  <a:pt x="8300" y="0"/>
                  <a:pt x="7800" y="0"/>
                </a:cubicBezTo>
                <a:lnTo>
                  <a:pt x="1000" y="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3"/>
          <p:cNvSpPr/>
          <p:nvPr/>
        </p:nvSpPr>
        <p:spPr>
          <a:xfrm>
            <a:off x="6696000" y="1440000"/>
            <a:ext cx="3023640" cy="359640"/>
          </a:xfrm>
          <a:custGeom>
            <a:avLst/>
            <a:gdLst/>
            <a:ahLst/>
            <a:cxnLst/>
            <a:rect l="l" t="t" r="r" b="b"/>
            <a:pathLst>
              <a:path w="8402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8234" y="1001"/>
                </a:lnTo>
                <a:cubicBezTo>
                  <a:pt x="8317" y="1001"/>
                  <a:pt x="8401" y="917"/>
                  <a:pt x="8401" y="834"/>
                </a:cubicBezTo>
                <a:lnTo>
                  <a:pt x="8401" y="166"/>
                </a:lnTo>
                <a:cubicBezTo>
                  <a:pt x="8401" y="83"/>
                  <a:pt x="8317" y="0"/>
                  <a:pt x="8234" y="0"/>
                </a:cubicBezTo>
                <a:lnTo>
                  <a:pt x="166" y="0"/>
                </a:lnTo>
              </a:path>
            </a:pathLst>
          </a:cu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 smtClean="0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en-US" sz="1800" b="1" strike="noStrike" spc="-1" dirty="0" err="1" smtClean="0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감성사전</a:t>
            </a:r>
            <a:endParaRPr lang="en-US" sz="1800" b="0" strike="noStrike" spc="-1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344" name="그림 7"/>
          <p:cNvPicPr/>
          <p:nvPr/>
        </p:nvPicPr>
        <p:blipFill>
          <a:blip r:embed="rId6"/>
          <a:stretch/>
        </p:blipFill>
        <p:spPr>
          <a:xfrm>
            <a:off x="6740280" y="1923480"/>
            <a:ext cx="2979360" cy="1748160"/>
          </a:xfrm>
          <a:prstGeom prst="rect">
            <a:avLst/>
          </a:prstGeom>
          <a:ln>
            <a:noFill/>
          </a:ln>
        </p:spPr>
      </p:pic>
      <p:sp>
        <p:nvSpPr>
          <p:cNvPr id="345" name="CustomShape 14"/>
          <p:cNvSpPr/>
          <p:nvPr/>
        </p:nvSpPr>
        <p:spPr>
          <a:xfrm>
            <a:off x="2232000" y="4397040"/>
            <a:ext cx="3239640" cy="2159640"/>
          </a:xfrm>
          <a:custGeom>
            <a:avLst/>
            <a:gdLst/>
            <a:ahLst/>
            <a:cxnLst/>
            <a:rect l="l" t="t" r="r" b="b"/>
            <a:pathLst>
              <a:path w="9002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8000" y="6001"/>
                </a:lnTo>
                <a:cubicBezTo>
                  <a:pt x="8500" y="6001"/>
                  <a:pt x="9001" y="5500"/>
                  <a:pt x="9001" y="5000"/>
                </a:cubicBezTo>
                <a:lnTo>
                  <a:pt x="9001" y="1000"/>
                </a:lnTo>
                <a:cubicBezTo>
                  <a:pt x="9001" y="500"/>
                  <a:pt x="8500" y="0"/>
                  <a:pt x="8000" y="0"/>
                </a:cubicBezTo>
                <a:lnTo>
                  <a:pt x="1000" y="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5"/>
          <p:cNvSpPr/>
          <p:nvPr/>
        </p:nvSpPr>
        <p:spPr>
          <a:xfrm>
            <a:off x="2359800" y="4248000"/>
            <a:ext cx="2871720" cy="359640"/>
          </a:xfrm>
          <a:custGeom>
            <a:avLst/>
            <a:gdLst/>
            <a:ahLst/>
            <a:cxnLst/>
            <a:rect l="l" t="t" r="r" b="b"/>
            <a:pathLst>
              <a:path w="7979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7812" y="1001"/>
                </a:lnTo>
                <a:cubicBezTo>
                  <a:pt x="7895" y="1001"/>
                  <a:pt x="7978" y="917"/>
                  <a:pt x="7978" y="834"/>
                </a:cubicBezTo>
                <a:lnTo>
                  <a:pt x="7978" y="166"/>
                </a:lnTo>
                <a:cubicBezTo>
                  <a:pt x="7978" y="83"/>
                  <a:pt x="7895" y="0"/>
                  <a:pt x="7812" y="0"/>
                </a:cubicBezTo>
                <a:lnTo>
                  <a:pt x="166" y="0"/>
                </a:lnTo>
              </a:path>
            </a:pathLst>
          </a:cu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en-US" sz="1800" b="1" strike="noStrike" spc="-1" dirty="0" err="1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감성사전과</a:t>
            </a:r>
            <a:r>
              <a:rPr lang="en-US" sz="1800" b="1" strike="noStrike" spc="-1" dirty="0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sz="1800" b="1" strike="noStrike" spc="-1" dirty="0" err="1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매칭</a:t>
            </a:r>
            <a:endParaRPr lang="en-US" sz="1800" b="0" strike="noStrike" spc="-1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347" name="Picture 346"/>
          <p:cNvPicPr/>
          <p:nvPr/>
        </p:nvPicPr>
        <p:blipFill>
          <a:blip r:embed="rId7"/>
          <a:stretch/>
        </p:blipFill>
        <p:spPr>
          <a:xfrm>
            <a:off x="2859840" y="4617720"/>
            <a:ext cx="1840320" cy="150192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8"/>
          <a:stretch/>
        </p:blipFill>
        <p:spPr>
          <a:xfrm>
            <a:off x="6767640" y="4685040"/>
            <a:ext cx="2902680" cy="1799280"/>
          </a:xfrm>
          <a:prstGeom prst="rect">
            <a:avLst/>
          </a:prstGeom>
          <a:ln>
            <a:noFill/>
          </a:ln>
        </p:spPr>
      </p:pic>
      <p:sp>
        <p:nvSpPr>
          <p:cNvPr id="349" name="CustomShape 16"/>
          <p:cNvSpPr/>
          <p:nvPr/>
        </p:nvSpPr>
        <p:spPr>
          <a:xfrm>
            <a:off x="6623640" y="4397040"/>
            <a:ext cx="3167640" cy="2159640"/>
          </a:xfrm>
          <a:custGeom>
            <a:avLst/>
            <a:gdLst/>
            <a:ahLst/>
            <a:cxnLst/>
            <a:rect l="l" t="t" r="r" b="b"/>
            <a:pathLst>
              <a:path w="8802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7800" y="6001"/>
                </a:lnTo>
                <a:cubicBezTo>
                  <a:pt x="8300" y="6001"/>
                  <a:pt x="8801" y="5500"/>
                  <a:pt x="8801" y="5000"/>
                </a:cubicBezTo>
                <a:lnTo>
                  <a:pt x="8801" y="1000"/>
                </a:lnTo>
                <a:cubicBezTo>
                  <a:pt x="8801" y="500"/>
                  <a:pt x="8300" y="0"/>
                  <a:pt x="7800" y="0"/>
                </a:cubicBezTo>
                <a:lnTo>
                  <a:pt x="1000" y="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17"/>
          <p:cNvSpPr/>
          <p:nvPr/>
        </p:nvSpPr>
        <p:spPr>
          <a:xfrm>
            <a:off x="6768000" y="4248000"/>
            <a:ext cx="2879640" cy="359640"/>
          </a:xfrm>
          <a:custGeom>
            <a:avLst/>
            <a:gdLst/>
            <a:ahLst/>
            <a:cxnLst/>
            <a:rect l="l" t="t" r="r" b="b"/>
            <a:pathLst>
              <a:path w="8001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7834" y="1001"/>
                </a:lnTo>
                <a:cubicBezTo>
                  <a:pt x="7917" y="1001"/>
                  <a:pt x="8000" y="917"/>
                  <a:pt x="8000" y="834"/>
                </a:cubicBezTo>
                <a:lnTo>
                  <a:pt x="8000" y="166"/>
                </a:lnTo>
                <a:cubicBezTo>
                  <a:pt x="8000" y="83"/>
                  <a:pt x="7917" y="0"/>
                  <a:pt x="7834" y="0"/>
                </a:cubicBezTo>
                <a:lnTo>
                  <a:pt x="166" y="0"/>
                </a:lnTo>
              </a:path>
            </a:pathLst>
          </a:cu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en-US" sz="1800" b="1" strike="noStrike" spc="-1" dirty="0" err="1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게시글의</a:t>
            </a:r>
            <a:r>
              <a:rPr lang="en-US" sz="1800" b="1" strike="noStrike" spc="-1" dirty="0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sz="1800" b="1" strike="noStrike" spc="-1" dirty="0" err="1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감성</a:t>
            </a:r>
            <a:r>
              <a:rPr lang="en-US" sz="1800" b="1" strike="noStrike" spc="-1" dirty="0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sz="1800" b="1" strike="noStrike" spc="-1" dirty="0" err="1">
                <a:solidFill>
                  <a:srgbClr val="FFFFFF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예측</a:t>
            </a:r>
            <a:endParaRPr lang="en-US" sz="1800" b="0" strike="noStrike" spc="-1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 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Sentiment Analysis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18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0941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0" y="0"/>
            <a:ext cx="12191040" cy="825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"/>
          <p:cNvSpPr/>
          <p:nvPr/>
        </p:nvSpPr>
        <p:spPr>
          <a:xfrm>
            <a:off x="0" y="0"/>
            <a:ext cx="12191040" cy="82548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3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2800" cy="470520"/>
          </a:xfrm>
          <a:prstGeom prst="rect">
            <a:avLst/>
          </a:prstGeom>
          <a:ln>
            <a:noFill/>
          </a:ln>
        </p:spPr>
      </p:pic>
      <p:sp>
        <p:nvSpPr>
          <p:cNvPr id="354" name="CustomShape 3"/>
          <p:cNvSpPr/>
          <p:nvPr/>
        </p:nvSpPr>
        <p:spPr>
          <a:xfrm>
            <a:off x="117000" y="182520"/>
            <a:ext cx="67708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55" name="CustomShape 4"/>
          <p:cNvSpPr/>
          <p:nvPr/>
        </p:nvSpPr>
        <p:spPr>
          <a:xfrm rot="5535600">
            <a:off x="5693040" y="2596680"/>
            <a:ext cx="343800" cy="62856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8"/>
          <p:cNvSpPr/>
          <p:nvPr/>
        </p:nvSpPr>
        <p:spPr>
          <a:xfrm>
            <a:off x="432000" y="3299400"/>
            <a:ext cx="11015280" cy="66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9"/>
          <p:cNvSpPr/>
          <p:nvPr/>
        </p:nvSpPr>
        <p:spPr>
          <a:xfrm>
            <a:off x="360000" y="1409040"/>
            <a:ext cx="439164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데이터</a:t>
            </a:r>
            <a:r>
              <a:rPr lang="en-US" sz="1800" b="0" strike="noStrike" spc="-1" dirty="0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입력</a:t>
            </a:r>
            <a:endParaRPr lang="en-US" sz="1800" b="0" strike="noStrike" spc="-1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61" name="CustomShape 10"/>
          <p:cNvSpPr/>
          <p:nvPr/>
        </p:nvSpPr>
        <p:spPr>
          <a:xfrm>
            <a:off x="399960" y="2916000"/>
            <a:ext cx="139932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파싱</a:t>
            </a:r>
            <a:endParaRPr lang="en-US" sz="1800" b="0" strike="noStrike" spc="-1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62" name="CustomShape 11"/>
          <p:cNvSpPr/>
          <p:nvPr/>
        </p:nvSpPr>
        <p:spPr>
          <a:xfrm>
            <a:off x="432000" y="4392000"/>
            <a:ext cx="223164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긍/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부정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분류</a:t>
            </a:r>
            <a:endParaRPr lang="en-US" sz="1800" b="0" strike="noStrike" spc="-1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63" name="CustomShape 12"/>
          <p:cNvSpPr/>
          <p:nvPr/>
        </p:nvSpPr>
        <p:spPr>
          <a:xfrm rot="5535600">
            <a:off x="5693040" y="4108680"/>
            <a:ext cx="343800" cy="62856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3"/>
          <p:cNvSpPr/>
          <p:nvPr/>
        </p:nvSpPr>
        <p:spPr>
          <a:xfrm>
            <a:off x="432000" y="4793040"/>
            <a:ext cx="2917440" cy="2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14"/>
          <p:cNvSpPr/>
          <p:nvPr/>
        </p:nvSpPr>
        <p:spPr>
          <a:xfrm>
            <a:off x="6120000" y="4793040"/>
            <a:ext cx="1134000" cy="2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15"/>
          <p:cNvSpPr/>
          <p:nvPr/>
        </p:nvSpPr>
        <p:spPr>
          <a:xfrm rot="5535600">
            <a:off x="5699160" y="5269320"/>
            <a:ext cx="343800" cy="62856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6"/>
          <p:cNvSpPr/>
          <p:nvPr/>
        </p:nvSpPr>
        <p:spPr>
          <a:xfrm>
            <a:off x="432000" y="5587560"/>
            <a:ext cx="261828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감성분석</a:t>
            </a:r>
            <a:r>
              <a:rPr lang="en-US" sz="1800" b="0" strike="noStrike" spc="-1" dirty="0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예측</a:t>
            </a:r>
            <a:endParaRPr lang="en-US" sz="1800" b="0" strike="noStrike" spc="-1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68" name="CustomShape 17"/>
          <p:cNvSpPr/>
          <p:nvPr/>
        </p:nvSpPr>
        <p:spPr>
          <a:xfrm>
            <a:off x="432000" y="5980320"/>
            <a:ext cx="599328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18"/>
          <p:cNvSpPr/>
          <p:nvPr/>
        </p:nvSpPr>
        <p:spPr>
          <a:xfrm>
            <a:off x="504360" y="3311280"/>
            <a:ext cx="10871280" cy="792360"/>
          </a:xfrm>
          <a:custGeom>
            <a:avLst/>
            <a:gdLst/>
            <a:ahLst/>
            <a:cxnLst/>
            <a:rect l="l" t="t" r="r" b="b"/>
            <a:pathLst>
              <a:path w="30202" h="2205">
                <a:moveTo>
                  <a:pt x="367" y="0"/>
                </a:moveTo>
                <a:cubicBezTo>
                  <a:pt x="183" y="0"/>
                  <a:pt x="0" y="183"/>
                  <a:pt x="0" y="367"/>
                </a:cubicBezTo>
                <a:lnTo>
                  <a:pt x="0" y="1836"/>
                </a:lnTo>
                <a:cubicBezTo>
                  <a:pt x="0" y="2020"/>
                  <a:pt x="183" y="2204"/>
                  <a:pt x="367" y="2204"/>
                </a:cubicBezTo>
                <a:lnTo>
                  <a:pt x="29833" y="2204"/>
                </a:lnTo>
                <a:cubicBezTo>
                  <a:pt x="30017" y="2204"/>
                  <a:pt x="30201" y="2020"/>
                  <a:pt x="30201" y="1836"/>
                </a:cubicBezTo>
                <a:lnTo>
                  <a:pt x="30201" y="367"/>
                </a:lnTo>
                <a:cubicBezTo>
                  <a:pt x="30201" y="183"/>
                  <a:pt x="30017" y="0"/>
                  <a:pt x="29833" y="0"/>
                </a:cubicBezTo>
                <a:lnTo>
                  <a:pt x="367" y="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아침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/빵/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메뉴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개선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/좋/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며칠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/전/양/질/좋/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생각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즐겁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아침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식사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프리미엄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우유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조금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다양화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하면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/좋/예/같/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회사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제품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/링/킹/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요구르트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수고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/많/</a:t>
            </a:r>
            <a:endParaRPr lang="en-US" sz="1500" b="0" strike="noStrike" spc="-1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70" name="CustomShape 19"/>
          <p:cNvSpPr/>
          <p:nvPr/>
        </p:nvSpPr>
        <p:spPr>
          <a:xfrm>
            <a:off x="576000" y="4793040"/>
            <a:ext cx="4968000" cy="462600"/>
          </a:xfrm>
          <a:custGeom>
            <a:avLst/>
            <a:gdLst/>
            <a:ahLst/>
            <a:cxnLst/>
            <a:rect l="l" t="t" r="r" b="b"/>
            <a:pathLst>
              <a:path w="30202" h="2205">
                <a:moveTo>
                  <a:pt x="367" y="0"/>
                </a:moveTo>
                <a:cubicBezTo>
                  <a:pt x="183" y="0"/>
                  <a:pt x="0" y="183"/>
                  <a:pt x="0" y="367"/>
                </a:cubicBezTo>
                <a:lnTo>
                  <a:pt x="0" y="1836"/>
                </a:lnTo>
                <a:cubicBezTo>
                  <a:pt x="0" y="2020"/>
                  <a:pt x="183" y="2204"/>
                  <a:pt x="367" y="2204"/>
                </a:cubicBezTo>
                <a:lnTo>
                  <a:pt x="29833" y="2204"/>
                </a:lnTo>
                <a:cubicBezTo>
                  <a:pt x="30017" y="2204"/>
                  <a:pt x="30201" y="2020"/>
                  <a:pt x="30201" y="1836"/>
                </a:cubicBezTo>
                <a:lnTo>
                  <a:pt x="30201" y="367"/>
                </a:lnTo>
                <a:cubicBezTo>
                  <a:pt x="30201" y="183"/>
                  <a:pt x="30017" y="0"/>
                  <a:pt x="29833" y="0"/>
                </a:cubicBezTo>
                <a:lnTo>
                  <a:pt x="367" y="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긍정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: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개선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좋, 질, 좋,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즐겁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좋</a:t>
            </a:r>
            <a:endParaRPr lang="en-US" sz="1500" b="0" strike="noStrike" spc="-1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71" name="CustomShape 20"/>
          <p:cNvSpPr/>
          <p:nvPr/>
        </p:nvSpPr>
        <p:spPr>
          <a:xfrm>
            <a:off x="6120000" y="4793040"/>
            <a:ext cx="5184000" cy="462600"/>
          </a:xfrm>
          <a:custGeom>
            <a:avLst/>
            <a:gdLst/>
            <a:ahLst/>
            <a:cxnLst/>
            <a:rect l="l" t="t" r="r" b="b"/>
            <a:pathLst>
              <a:path w="30202" h="2205">
                <a:moveTo>
                  <a:pt x="367" y="0"/>
                </a:moveTo>
                <a:cubicBezTo>
                  <a:pt x="183" y="0"/>
                  <a:pt x="0" y="183"/>
                  <a:pt x="0" y="367"/>
                </a:cubicBezTo>
                <a:lnTo>
                  <a:pt x="0" y="1836"/>
                </a:lnTo>
                <a:cubicBezTo>
                  <a:pt x="0" y="2020"/>
                  <a:pt x="183" y="2204"/>
                  <a:pt x="367" y="2204"/>
                </a:cubicBezTo>
                <a:lnTo>
                  <a:pt x="29833" y="2204"/>
                </a:lnTo>
                <a:cubicBezTo>
                  <a:pt x="30017" y="2204"/>
                  <a:pt x="30201" y="2020"/>
                  <a:pt x="30201" y="1836"/>
                </a:cubicBezTo>
                <a:lnTo>
                  <a:pt x="30201" y="367"/>
                </a:lnTo>
                <a:cubicBezTo>
                  <a:pt x="30201" y="183"/>
                  <a:pt x="30017" y="0"/>
                  <a:pt x="29833" y="0"/>
                </a:cubicBezTo>
                <a:lnTo>
                  <a:pt x="367" y="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부정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: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조금</a:t>
            </a:r>
            <a:endParaRPr lang="en-US" sz="1500" b="0" strike="noStrike" spc="-1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72" name="CustomShape 21"/>
          <p:cNvSpPr/>
          <p:nvPr/>
        </p:nvSpPr>
        <p:spPr>
          <a:xfrm>
            <a:off x="576000" y="6048000"/>
            <a:ext cx="10728000" cy="427320"/>
          </a:xfrm>
          <a:custGeom>
            <a:avLst/>
            <a:gdLst/>
            <a:ahLst/>
            <a:cxnLst/>
            <a:rect l="l" t="t" r="r" b="b"/>
            <a:pathLst>
              <a:path w="30202" h="2205">
                <a:moveTo>
                  <a:pt x="367" y="0"/>
                </a:moveTo>
                <a:cubicBezTo>
                  <a:pt x="183" y="0"/>
                  <a:pt x="0" y="183"/>
                  <a:pt x="0" y="367"/>
                </a:cubicBezTo>
                <a:lnTo>
                  <a:pt x="0" y="1836"/>
                </a:lnTo>
                <a:cubicBezTo>
                  <a:pt x="0" y="2020"/>
                  <a:pt x="183" y="2204"/>
                  <a:pt x="367" y="2204"/>
                </a:cubicBezTo>
                <a:lnTo>
                  <a:pt x="29833" y="2204"/>
                </a:lnTo>
                <a:cubicBezTo>
                  <a:pt x="30017" y="2204"/>
                  <a:pt x="30201" y="2020"/>
                  <a:pt x="30201" y="1836"/>
                </a:cubicBezTo>
                <a:lnTo>
                  <a:pt x="30201" y="367"/>
                </a:lnTo>
                <a:cubicBezTo>
                  <a:pt x="30201" y="183"/>
                  <a:pt x="30017" y="0"/>
                  <a:pt x="29833" y="0"/>
                </a:cubicBezTo>
                <a:lnTo>
                  <a:pt x="367" y="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약 0.85의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극성값으로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위의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게시물을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1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‘</a:t>
            </a:r>
            <a:r>
              <a:rPr lang="en-US" sz="1500" b="1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긍정’으로</a:t>
            </a:r>
            <a:r>
              <a:rPr lang="en-US" sz="1500" b="1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1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판단</a:t>
            </a:r>
            <a:r>
              <a:rPr lang="en-US" sz="1500" b="1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</a:t>
            </a:r>
            <a:endParaRPr lang="en-US" sz="1500" b="0" strike="noStrike" spc="-1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74" name="CustomShape 23"/>
          <p:cNvSpPr/>
          <p:nvPr/>
        </p:nvSpPr>
        <p:spPr>
          <a:xfrm>
            <a:off x="432000" y="1764000"/>
            <a:ext cx="10943280" cy="72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TextShape 24"/>
          <p:cNvSpPr txBox="1"/>
          <p:nvPr/>
        </p:nvSpPr>
        <p:spPr>
          <a:xfrm>
            <a:off x="527400" y="1899360"/>
            <a:ext cx="10944000" cy="721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아침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빵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메뉴가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개선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되서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너무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좋아요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~ 안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그래도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며칠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전에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양을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줄이고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질을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높였으면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좋겠다고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생각했었는데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즐겁게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아침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식사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했습니다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^^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그런데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프리미엄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우유도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조금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다양화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하면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좋지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않을까요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?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예를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들면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같은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회사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제품인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드링킹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요구르트나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..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아무튼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수고가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많으세요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!^^</a:t>
            </a:r>
            <a:endParaRPr lang="en-US" sz="1500" b="0" strike="noStrike" spc="-1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76" name="CustomShape 25"/>
          <p:cNvSpPr/>
          <p:nvPr/>
        </p:nvSpPr>
        <p:spPr>
          <a:xfrm>
            <a:off x="1799280" y="1935360"/>
            <a:ext cx="355469" cy="2235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26"/>
          <p:cNvSpPr/>
          <p:nvPr/>
        </p:nvSpPr>
        <p:spPr>
          <a:xfrm>
            <a:off x="2945501" y="1919160"/>
            <a:ext cx="235050" cy="2559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27"/>
          <p:cNvSpPr/>
          <p:nvPr/>
        </p:nvSpPr>
        <p:spPr>
          <a:xfrm>
            <a:off x="2555820" y="2151000"/>
            <a:ext cx="494460" cy="228400"/>
          </a:xfrm>
          <a:prstGeom prst="rect">
            <a:avLst/>
          </a:prstGeom>
          <a:solidFill>
            <a:srgbClr val="ED1C24">
              <a:alpha val="50000"/>
            </a:srgbClr>
          </a:solidFill>
          <a:ln>
            <a:solidFill>
              <a:srgbClr val="ED1C2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28"/>
          <p:cNvSpPr/>
          <p:nvPr/>
        </p:nvSpPr>
        <p:spPr>
          <a:xfrm>
            <a:off x="6137056" y="1913040"/>
            <a:ext cx="235050" cy="2559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29"/>
          <p:cNvSpPr/>
          <p:nvPr/>
        </p:nvSpPr>
        <p:spPr>
          <a:xfrm>
            <a:off x="7275272" y="1913822"/>
            <a:ext cx="235050" cy="2559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30"/>
          <p:cNvSpPr/>
          <p:nvPr/>
        </p:nvSpPr>
        <p:spPr>
          <a:xfrm>
            <a:off x="9100750" y="1920518"/>
            <a:ext cx="383628" cy="2559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31"/>
          <p:cNvSpPr/>
          <p:nvPr/>
        </p:nvSpPr>
        <p:spPr>
          <a:xfrm>
            <a:off x="3963314" y="2140020"/>
            <a:ext cx="235050" cy="2559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32"/>
          <p:cNvSpPr/>
          <p:nvPr/>
        </p:nvSpPr>
        <p:spPr>
          <a:xfrm>
            <a:off x="527400" y="1863360"/>
            <a:ext cx="10872000" cy="793080"/>
          </a:xfrm>
          <a:custGeom>
            <a:avLst/>
            <a:gdLst/>
            <a:ahLst/>
            <a:cxnLst/>
            <a:rect l="0" t="0" r="r" b="b"/>
            <a:pathLst>
              <a:path w="30202" h="2205">
                <a:moveTo>
                  <a:pt x="367" y="0"/>
                </a:moveTo>
                <a:cubicBezTo>
                  <a:pt x="183" y="0"/>
                  <a:pt x="0" y="183"/>
                  <a:pt x="0" y="367"/>
                </a:cubicBezTo>
                <a:lnTo>
                  <a:pt x="0" y="1836"/>
                </a:lnTo>
                <a:cubicBezTo>
                  <a:pt x="0" y="2020"/>
                  <a:pt x="183" y="2204"/>
                  <a:pt x="367" y="2204"/>
                </a:cubicBezTo>
                <a:lnTo>
                  <a:pt x="29833" y="2204"/>
                </a:lnTo>
                <a:cubicBezTo>
                  <a:pt x="30017" y="2204"/>
                  <a:pt x="30201" y="2020"/>
                  <a:pt x="30201" y="1836"/>
                </a:cubicBezTo>
                <a:lnTo>
                  <a:pt x="30201" y="367"/>
                </a:lnTo>
                <a:cubicBezTo>
                  <a:pt x="30201" y="183"/>
                  <a:pt x="30017" y="0"/>
                  <a:pt x="29833" y="0"/>
                </a:cubicBezTo>
                <a:lnTo>
                  <a:pt x="367" y="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TextBox 33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 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Sentiment Analysis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19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4220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/>
          <p:cNvSpPr>
            <a:spLocks noChangeArrowheads="1"/>
          </p:cNvSpPr>
          <p:nvPr/>
        </p:nvSpPr>
        <p:spPr bwMode="gray">
          <a:xfrm>
            <a:off x="0" y="5320726"/>
            <a:ext cx="526879" cy="400947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sz="1600" kern="0" dirty="0">
              <a:solidFill>
                <a:srgbClr val="FFD2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gray">
          <a:xfrm>
            <a:off x="313664" y="5241970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Contents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4" name="Rectangle 3"/>
          <p:cNvSpPr>
            <a:spLocks noChangeArrowheads="1"/>
          </p:cNvSpPr>
          <p:nvPr/>
        </p:nvSpPr>
        <p:spPr bwMode="gray">
          <a:xfrm>
            <a:off x="-5058" y="1320644"/>
            <a:ext cx="526879" cy="400947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sz="1600" kern="0" dirty="0">
              <a:solidFill>
                <a:srgbClr val="FFD2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gray">
          <a:xfrm>
            <a:off x="287653" y="1241888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gray">
          <a:xfrm>
            <a:off x="364363" y="1320644"/>
            <a:ext cx="391626" cy="40094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sz="1400" b="1" kern="0" dirty="0" smtClean="0">
                <a:solidFill>
                  <a:srgbClr val="FFE6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rial" panose="020B0604020202020204" pitchFamily="34" charset="0"/>
              </a:rPr>
              <a:t>Ⅰ</a:t>
            </a:r>
            <a:endParaRPr lang="en-US" sz="1400" b="1" kern="0" dirty="0">
              <a:solidFill>
                <a:srgbClr val="FFE6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 bwMode="gray">
          <a:xfrm>
            <a:off x="915494" y="1228568"/>
            <a:ext cx="7020780" cy="584775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Motivation</a:t>
            </a:r>
            <a:endParaRPr lang="ko-KR" altLang="en-US" sz="32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8" name="Rectangle 3"/>
          <p:cNvSpPr>
            <a:spLocks noChangeArrowheads="1"/>
          </p:cNvSpPr>
          <p:nvPr/>
        </p:nvSpPr>
        <p:spPr bwMode="gray">
          <a:xfrm>
            <a:off x="0" y="2558138"/>
            <a:ext cx="526879" cy="400947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sz="1600" kern="0" dirty="0">
              <a:solidFill>
                <a:srgbClr val="FFD2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9" name="Oval 4"/>
          <p:cNvSpPr>
            <a:spLocks noChangeArrowheads="1"/>
          </p:cNvSpPr>
          <p:nvPr/>
        </p:nvSpPr>
        <p:spPr bwMode="gray">
          <a:xfrm>
            <a:off x="292711" y="2479382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0" name="Oval 5"/>
          <p:cNvSpPr>
            <a:spLocks noChangeArrowheads="1"/>
          </p:cNvSpPr>
          <p:nvPr/>
        </p:nvSpPr>
        <p:spPr bwMode="gray">
          <a:xfrm>
            <a:off x="369421" y="2558138"/>
            <a:ext cx="391626" cy="40094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sz="1400" b="1" kern="0" dirty="0" smtClean="0">
                <a:solidFill>
                  <a:srgbClr val="FFE6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rial" panose="020B0604020202020204" pitchFamily="34" charset="0"/>
              </a:rPr>
              <a:t>Ⅲ</a:t>
            </a:r>
            <a:endParaRPr lang="en-US" sz="1400" b="1" kern="0" dirty="0">
              <a:solidFill>
                <a:srgbClr val="FFE6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 bwMode="gray">
          <a:xfrm>
            <a:off x="920552" y="2466062"/>
            <a:ext cx="7020780" cy="584775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72" name="Rectangle 3"/>
          <p:cNvSpPr>
            <a:spLocks noChangeArrowheads="1"/>
          </p:cNvSpPr>
          <p:nvPr/>
        </p:nvSpPr>
        <p:spPr bwMode="gray">
          <a:xfrm>
            <a:off x="-5058" y="4626155"/>
            <a:ext cx="526879" cy="400947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sz="1600" kern="0" dirty="0">
              <a:solidFill>
                <a:srgbClr val="FFD2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3" name="Oval 4"/>
          <p:cNvSpPr>
            <a:spLocks noChangeArrowheads="1"/>
          </p:cNvSpPr>
          <p:nvPr/>
        </p:nvSpPr>
        <p:spPr bwMode="gray">
          <a:xfrm>
            <a:off x="308606" y="4547399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4" name="Oval 5"/>
          <p:cNvSpPr>
            <a:spLocks noChangeArrowheads="1"/>
          </p:cNvSpPr>
          <p:nvPr/>
        </p:nvSpPr>
        <p:spPr bwMode="gray">
          <a:xfrm>
            <a:off x="364363" y="4626155"/>
            <a:ext cx="391626" cy="40094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altLang="ko-KR" sz="1400" b="1" kern="0" dirty="0" smtClean="0">
                <a:solidFill>
                  <a:srgbClr val="FFE6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rial" panose="020B0604020202020204" pitchFamily="34" charset="0"/>
              </a:rPr>
              <a:t>Ⅳ</a:t>
            </a:r>
            <a:endParaRPr lang="en-US" altLang="ko-KR" sz="1400" b="1" kern="0" dirty="0">
              <a:solidFill>
                <a:srgbClr val="FFE6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 bwMode="gray">
          <a:xfrm>
            <a:off x="915494" y="4534079"/>
            <a:ext cx="7020780" cy="584775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Demonstration</a:t>
            </a:r>
            <a:endParaRPr lang="ko-KR" altLang="en-US" sz="32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77" name="Oval 4"/>
          <p:cNvSpPr>
            <a:spLocks noChangeArrowheads="1"/>
          </p:cNvSpPr>
          <p:nvPr/>
        </p:nvSpPr>
        <p:spPr bwMode="gray">
          <a:xfrm>
            <a:off x="316924" y="5507880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8" name="Oval 5"/>
          <p:cNvSpPr>
            <a:spLocks noChangeArrowheads="1"/>
          </p:cNvSpPr>
          <p:nvPr/>
        </p:nvSpPr>
        <p:spPr bwMode="gray">
          <a:xfrm>
            <a:off x="364363" y="5298172"/>
            <a:ext cx="391626" cy="40094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altLang="ko-KR" sz="1400" b="1" kern="0" dirty="0" smtClean="0">
                <a:solidFill>
                  <a:srgbClr val="FFE6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rial" panose="020B0604020202020204" pitchFamily="34" charset="0"/>
              </a:rPr>
              <a:t>Ⅴ</a:t>
            </a:r>
            <a:endParaRPr lang="en-US" altLang="ko-KR" sz="1400" b="1" kern="0" dirty="0">
              <a:solidFill>
                <a:srgbClr val="FFE6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 bwMode="gray">
          <a:xfrm>
            <a:off x="915494" y="5206096"/>
            <a:ext cx="7020780" cy="584775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Summary</a:t>
            </a:r>
            <a:endParaRPr lang="ko-KR" altLang="en-US" sz="2400" b="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1130469" y="2974098"/>
            <a:ext cx="7020780" cy="1631216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20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1. Data Collection &amp; Data Preprocessing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0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r>
              <a:rPr lang="en-US" altLang="ko-KR" sz="20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3. Sentimental Analysis</a:t>
            </a:r>
            <a:endParaRPr lang="ko-KR" altLang="en-US" sz="20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r>
              <a:rPr lang="en-US" altLang="ko-KR" sz="20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Web Interface</a:t>
            </a:r>
            <a:endParaRPr lang="ko-KR" altLang="en-US" sz="20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endParaRPr lang="ko-KR" altLang="en-US" sz="20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gray">
          <a:xfrm>
            <a:off x="-5058" y="1925745"/>
            <a:ext cx="526879" cy="400947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sz="1600" kern="0" dirty="0">
              <a:solidFill>
                <a:srgbClr val="FFD2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gray">
          <a:xfrm>
            <a:off x="287653" y="1846989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gray">
          <a:xfrm>
            <a:off x="364363" y="1925745"/>
            <a:ext cx="391626" cy="40094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sz="1400" b="1" kern="0" dirty="0" smtClean="0">
                <a:solidFill>
                  <a:srgbClr val="FFE6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rial" panose="020B0604020202020204" pitchFamily="34" charset="0"/>
              </a:rPr>
              <a:t>Ⅱ</a:t>
            </a:r>
            <a:endParaRPr lang="en-US" sz="1400" b="1" kern="0" dirty="0">
              <a:solidFill>
                <a:srgbClr val="FFE6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 bwMode="gray">
          <a:xfrm>
            <a:off x="915494" y="1833669"/>
            <a:ext cx="7020780" cy="584775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Introduction</a:t>
            </a:r>
            <a:endParaRPr lang="ko-KR" altLang="en-US" sz="32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6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8130" y="120887"/>
            <a:ext cx="711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" name="왼쪽 중괄호 2"/>
          <p:cNvSpPr/>
          <p:nvPr/>
        </p:nvSpPr>
        <p:spPr>
          <a:xfrm>
            <a:off x="2868732" y="1304920"/>
            <a:ext cx="786823" cy="5021601"/>
          </a:xfrm>
          <a:prstGeom prst="leftBrace">
            <a:avLst>
              <a:gd name="adj1" fmla="val 59851"/>
              <a:gd name="adj2" fmla="val 16520"/>
            </a:avLst>
          </a:prstGeom>
          <a:ln w="38100">
            <a:solidFill>
              <a:srgbClr val="FFC000">
                <a:alpha val="56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600" y="3623787"/>
            <a:ext cx="1205143" cy="5931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600" y="5320924"/>
            <a:ext cx="1205143" cy="90429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05" y="1304920"/>
            <a:ext cx="1024903" cy="102490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701357" y="3275452"/>
            <a:ext cx="7052649" cy="11347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348066" y="1728461"/>
            <a:ext cx="517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Trend Chart  : </a:t>
            </a:r>
            <a:r>
              <a:rPr lang="ko-KR" altLang="en-US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시간에 따른 </a:t>
            </a:r>
            <a:r>
              <a:rPr lang="ko-KR" altLang="en-US" sz="16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검색량의</a:t>
            </a:r>
            <a:r>
              <a:rPr lang="ko-KR" altLang="en-US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변화를 확인 </a:t>
            </a:r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01356" y="1310857"/>
            <a:ext cx="7052649" cy="11347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701356" y="5191725"/>
            <a:ext cx="7052649" cy="11347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348066" y="3759637"/>
            <a:ext cx="517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 Keywords : </a:t>
            </a:r>
            <a:r>
              <a:rPr lang="ko-KR" altLang="en-US" sz="16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검색량</a:t>
            </a:r>
            <a:r>
              <a:rPr lang="ko-KR" altLang="en-US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상위 키워드 추출 및 </a:t>
            </a:r>
            <a:r>
              <a:rPr lang="ko-KR" altLang="en-US" sz="16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워드클라우드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48066" y="5634470"/>
            <a:ext cx="517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Sentiment Analysis : </a:t>
            </a:r>
            <a:r>
              <a:rPr lang="ko-KR" altLang="en-US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토픽에 대한 구성원의 인식을 확인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4411" y="1916591"/>
            <a:ext cx="1789571" cy="4132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50491" y="1962983"/>
            <a:ext cx="1511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1 Data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44411" y="2629379"/>
            <a:ext cx="1789571" cy="4132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50491" y="2675771"/>
            <a:ext cx="1511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2 Data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4411" y="4118718"/>
            <a:ext cx="1789571" cy="4132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50491" y="4165110"/>
            <a:ext cx="1511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K Data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02875" y="3328649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502875" y="3481448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502874" y="3634247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20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54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73" y="1505464"/>
            <a:ext cx="6001006" cy="51139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93046" y="1015246"/>
            <a:ext cx="343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검색 빈도 수 차트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38130" y="120887"/>
            <a:ext cx="711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Trend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Chart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21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6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" b="46465"/>
          <a:stretch/>
        </p:blipFill>
        <p:spPr>
          <a:xfrm>
            <a:off x="3708073" y="1505464"/>
            <a:ext cx="5970183" cy="27377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32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8877" y="1003420"/>
            <a:ext cx="404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특정 시점의 상위 키워드 확인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63" y="4545353"/>
            <a:ext cx="2557027" cy="21602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5" y="4545352"/>
            <a:ext cx="1701563" cy="2160247"/>
          </a:xfrm>
          <a:prstGeom prst="rect">
            <a:avLst/>
          </a:prstGeom>
        </p:spPr>
      </p:pic>
      <p:pic>
        <p:nvPicPr>
          <p:cNvPr id="1026" name="Picture 2" descr="MOUSE POINTER.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213" y="3007320"/>
            <a:ext cx="403932" cy="40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 b="95084"/>
          <a:stretch/>
        </p:blipFill>
        <p:spPr>
          <a:xfrm>
            <a:off x="3708073" y="1505464"/>
            <a:ext cx="5990731" cy="25141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38130" y="120887"/>
            <a:ext cx="711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Trend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Chart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22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52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0718" r="9142" b="1209"/>
          <a:stretch/>
        </p:blipFill>
        <p:spPr>
          <a:xfrm>
            <a:off x="4634284" y="1889593"/>
            <a:ext cx="4285413" cy="27930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65" y="4425932"/>
            <a:ext cx="3328093" cy="24320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98877" y="1003420"/>
            <a:ext cx="404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시간</a:t>
            </a:r>
            <a:r>
              <a:rPr lang="en-US" altLang="ko-KR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ko-KR" altLang="en-US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요일 별 검색 빈도 확인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 b="95084"/>
          <a:stretch/>
        </p:blipFill>
        <p:spPr>
          <a:xfrm>
            <a:off x="3708073" y="1505464"/>
            <a:ext cx="5990731" cy="25141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Trend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Chart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23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94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62" y="1957527"/>
            <a:ext cx="5777152" cy="4282897"/>
          </a:xfrm>
          <a:prstGeom prst="rect">
            <a:avLst/>
          </a:prstGeom>
        </p:spPr>
      </p:pic>
      <p:pic>
        <p:nvPicPr>
          <p:cNvPr id="23" name="Picture 2" descr="MOUSE POINTER.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74" y="2584202"/>
            <a:ext cx="676810" cy="6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98877" y="1003420"/>
            <a:ext cx="404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토픽 별 키워드 </a:t>
            </a:r>
            <a:r>
              <a:rPr lang="en-US" altLang="ko-KR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 5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 b="95084"/>
          <a:stretch/>
        </p:blipFill>
        <p:spPr>
          <a:xfrm>
            <a:off x="3708073" y="1505464"/>
            <a:ext cx="5990731" cy="251417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Keywords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24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3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98877" y="1003420"/>
            <a:ext cx="404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워드클라우드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72" y="1621543"/>
            <a:ext cx="4913217" cy="4796674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Keywords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25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31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27804" r="9704" b="1"/>
          <a:stretch/>
        </p:blipFill>
        <p:spPr>
          <a:xfrm>
            <a:off x="3871291" y="2250040"/>
            <a:ext cx="6432187" cy="39924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8877" y="1003420"/>
            <a:ext cx="404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토픽 별 키워드 </a:t>
            </a:r>
            <a:r>
              <a:rPr lang="en-US" altLang="ko-KR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 5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 b="95084"/>
          <a:stretch/>
        </p:blipFill>
        <p:spPr>
          <a:xfrm>
            <a:off x="3708073" y="1505464"/>
            <a:ext cx="5990731" cy="2514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9" t="14894" r="35248" b="75760"/>
          <a:stretch/>
        </p:blipFill>
        <p:spPr>
          <a:xfrm>
            <a:off x="5893569" y="2066257"/>
            <a:ext cx="1859623" cy="46233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Sentiment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Analysis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26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35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598673"/>
            <a:ext cx="12192000" cy="1660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6204" y="2705725"/>
            <a:ext cx="8259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Demonstration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편집영상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598673"/>
            <a:ext cx="12192000" cy="1660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6204" y="2705725"/>
            <a:ext cx="8259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Summary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3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598673"/>
            <a:ext cx="12192000" cy="1660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1192" y="2705725"/>
            <a:ext cx="7109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Motivation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818" y="1217021"/>
            <a:ext cx="1102670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프로젝트의 목적</a:t>
            </a: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하이스텍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고객의 소리 게시판의 글을 분석하여 </a:t>
            </a:r>
            <a:endParaRPr lang="en-US" altLang="ko-KR" sz="20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시각화 결과를 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Web Interface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로 구축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프로젝트의 진행</a:t>
            </a: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Data Crawling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Data Preprocessing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Modeling and Sentiment Analysis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Visualize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Web Interface 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구축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Summary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30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818" y="1217021"/>
            <a:ext cx="110267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프로젝트의 의의</a:t>
            </a: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관리자 입장 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: 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고객의 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Needs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를 빠르고 쉽게 확인할 수 있음</a:t>
            </a:r>
            <a:endParaRPr lang="en-US" altLang="ko-KR" sz="20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사용자 입장 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: 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다른 고객들의 관심사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인식을 쉽게 파악할 수 있음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Future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Crawling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자동화</a:t>
            </a:r>
            <a:endParaRPr lang="en-US" altLang="ko-KR" sz="20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HyTV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를 </a:t>
            </a:r>
            <a:r>
              <a:rPr lang="ko-KR" altLang="en-US" sz="20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하이닉스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사내 게시판 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20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하이통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에 적용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Summary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31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79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4190" y="2705725"/>
            <a:ext cx="64836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Thank you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1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Appendix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88810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Latent </a:t>
            </a:r>
            <a:r>
              <a:rPr lang="en-US" altLang="ko-KR" sz="3200" dirty="0" err="1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Dirichlet</a:t>
            </a:r>
            <a:r>
              <a:rPr lang="en-US" altLang="ko-KR" sz="32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Allocation (LDA)</a:t>
            </a:r>
            <a:endParaRPr lang="ko-KR" altLang="en-US" sz="32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28" name="Picture 4" descr="http://i.imgur.com/r5e5qv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958" y="3095732"/>
            <a:ext cx="5700085" cy="276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3" y="147287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주어진 문서에 대하여 각 문서가 가질 수 있는 토픽</a:t>
            </a:r>
            <a:r>
              <a:rPr lang="en-US" altLang="ko-KR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(</a:t>
            </a: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주제</a:t>
            </a:r>
            <a:r>
              <a:rPr lang="en-US" altLang="ko-KR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)</a:t>
            </a: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들에 대한 확률모형</a:t>
            </a:r>
            <a:endParaRPr lang="en-US" altLang="ko-KR" sz="2000" dirty="0" smtClean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문서별</a:t>
            </a: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토픽의 분포</a:t>
            </a:r>
            <a:r>
              <a:rPr lang="en-US" altLang="ko-KR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 err="1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토픽별</a:t>
            </a: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단어의 분포를 추정하여 각 문서에서 우세한 토픽을 확인할 수 있음</a:t>
            </a:r>
            <a:endParaRPr lang="en-US" altLang="ko-KR" sz="2000" dirty="0" smtClean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33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6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026" name="Picture 2" descr="https://i.imgur.com/CEGcf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2" y="2692200"/>
            <a:ext cx="7341563" cy="26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88810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Latent </a:t>
            </a:r>
            <a:r>
              <a:rPr lang="en-US" altLang="ko-KR" sz="3200" dirty="0" err="1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Dirichlet</a:t>
            </a:r>
            <a:r>
              <a:rPr lang="en-US" altLang="ko-KR" sz="32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Allocation (LDA)</a:t>
            </a:r>
            <a:endParaRPr lang="ko-KR" altLang="en-US" sz="32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" y="147287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LDA</a:t>
            </a: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가 가정하는 문서 생성 과정</a:t>
            </a:r>
            <a:endParaRPr lang="en-US" altLang="ko-KR" sz="2000" dirty="0" smtClean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677664" y="3214088"/>
                <a:ext cx="4184821" cy="1952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𝐷</m:t>
                    </m:r>
                  </m:oMath>
                </a14:m>
                <a:r>
                  <a:rPr lang="en-US" altLang="ko-KR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말뭉치 전체 문서 개수</a:t>
                </a:r>
                <a:endPara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𝐾</m:t>
                    </m:r>
                  </m:oMath>
                </a14:m>
                <a:r>
                  <a:rPr lang="en-US" altLang="ko-KR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전체 토픽 수</a:t>
                </a:r>
                <a:endPara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𝑁</m:t>
                    </m:r>
                  </m:oMath>
                </a14:m>
                <a:r>
                  <a:rPr lang="en-US" altLang="ko-KR" sz="20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𝑑</m:t>
                    </m:r>
                  </m:oMath>
                </a14:m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번째 문서의 단어 수</a:t>
                </a:r>
                <a:endPara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2000" b="0" i="1" dirty="0" smtClean="0">
                  <a:latin typeface="Cambria Math" panose="02040503050406030204" pitchFamily="18" charset="0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,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𝑑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번</m:t>
                    </m:r>
                  </m:oMath>
                </a14:m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째 문서에 등장한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𝑛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번</m:t>
                    </m:r>
                  </m:oMath>
                </a14:m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째 단어</a:t>
                </a:r>
                <a:endPara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64" y="3214088"/>
                <a:ext cx="4184821" cy="1952394"/>
              </a:xfrm>
              <a:prstGeom prst="rect">
                <a:avLst/>
              </a:prstGeom>
              <a:blipFill rotWithShape="0">
                <a:blip r:embed="rId4"/>
                <a:stretch>
                  <a:fillRect l="-1310" t="-1558" b="-4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Appendix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34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1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8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529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531" name="CustomShape 5"/>
          <p:cNvSpPr/>
          <p:nvPr/>
        </p:nvSpPr>
        <p:spPr>
          <a:xfrm>
            <a:off x="0" y="8881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Sentiment Analysis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532" name="CustomShape 6"/>
          <p:cNvSpPr/>
          <p:nvPr/>
        </p:nvSpPr>
        <p:spPr>
          <a:xfrm>
            <a:off x="0" y="1472760"/>
            <a:ext cx="12191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감성사전으로</a:t>
            </a:r>
            <a:r>
              <a:rPr lang="en-US" sz="2000" b="1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감성점수를</a:t>
            </a:r>
            <a:r>
              <a:rPr lang="en-US" sz="2000" b="1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산출하는</a:t>
            </a:r>
            <a:r>
              <a:rPr lang="en-US" sz="2000" b="1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방법</a:t>
            </a:r>
            <a:r>
              <a:rPr lang="en-US" sz="2000" b="1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endParaRPr lang="en-US" sz="2000" b="1" strike="noStrike" spc="-1" dirty="0">
              <a:latin typeface="굴림"/>
            </a:endParaRPr>
          </a:p>
        </p:txBody>
      </p:sp>
      <p:sp>
        <p:nvSpPr>
          <p:cNvPr id="534" name="CustomShape 8"/>
          <p:cNvSpPr/>
          <p:nvPr/>
        </p:nvSpPr>
        <p:spPr>
          <a:xfrm>
            <a:off x="0" y="1940760"/>
            <a:ext cx="12191760" cy="54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      -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서울대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컴퓨터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언어학과에서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만든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KOSAC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기반의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Korean Sentiment Lexicon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감성사전을</a:t>
            </a:r>
            <a:r>
              <a:rPr lang="en-US" sz="1500" b="0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이용</a:t>
            </a:r>
            <a:endParaRPr lang="en-US" sz="1500" b="0" strike="noStrike" spc="-1" dirty="0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         (http://word.snu.ac.kr/kosac/)</a:t>
            </a:r>
            <a:endParaRPr lang="en-US" sz="1500" b="0" strike="noStrike" spc="-1" dirty="0">
              <a:latin typeface="굴림"/>
            </a:endParaRPr>
          </a:p>
        </p:txBody>
      </p:sp>
      <p:grpSp>
        <p:nvGrpSpPr>
          <p:cNvPr id="535" name="Group 9"/>
          <p:cNvGrpSpPr/>
          <p:nvPr/>
        </p:nvGrpSpPr>
        <p:grpSpPr>
          <a:xfrm>
            <a:off x="4743360" y="4140000"/>
            <a:ext cx="4184640" cy="1005120"/>
            <a:chOff x="4743360" y="4140000"/>
            <a:chExt cx="4184640" cy="1005120"/>
          </a:xfrm>
        </p:grpSpPr>
        <p:sp>
          <p:nvSpPr>
            <p:cNvPr id="536" name="CustomShape 10"/>
            <p:cNvSpPr/>
            <p:nvPr/>
          </p:nvSpPr>
          <p:spPr>
            <a:xfrm>
              <a:off x="4743360" y="4140000"/>
              <a:ext cx="4184640" cy="1005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343080" indent="-3427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  :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긍정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판단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단어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개수</a:t>
              </a:r>
              <a:endParaRPr lang="en-US" sz="2000" b="0" strike="noStrike" spc="-1" dirty="0">
                <a:latin typeface="굴림"/>
              </a:endParaRPr>
            </a:p>
            <a:p>
              <a:pPr marL="343080" indent="-3427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  :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부정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판단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단어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개수</a:t>
              </a:r>
              <a:endParaRPr lang="en-US" sz="2000" b="0" strike="noStrike" spc="-1" dirty="0">
                <a:latin typeface="굴림"/>
              </a:endParaRPr>
            </a:p>
            <a:p>
              <a:pPr marL="343080" indent="-3427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  :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전체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단어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개수</a:t>
              </a:r>
              <a:endParaRPr lang="en-US" sz="2000" b="0" strike="noStrike" spc="-1" dirty="0">
                <a:latin typeface="굴림"/>
              </a:endParaRPr>
            </a:p>
          </p:txBody>
        </p:sp>
        <p:pic>
          <p:nvPicPr>
            <p:cNvPr id="537" name="Picture 536"/>
            <p:cNvPicPr/>
            <p:nvPr/>
          </p:nvPicPr>
          <p:blipFill>
            <a:blip r:embed="rId3"/>
            <a:stretch/>
          </p:blipFill>
          <p:spPr>
            <a:xfrm>
              <a:off x="5112000" y="4212000"/>
              <a:ext cx="266400" cy="294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8" name="Picture 537"/>
            <p:cNvPicPr/>
            <p:nvPr/>
          </p:nvPicPr>
          <p:blipFill>
            <a:blip r:embed="rId4"/>
            <a:stretch/>
          </p:blipFill>
          <p:spPr>
            <a:xfrm>
              <a:off x="5131080" y="4542840"/>
              <a:ext cx="247320" cy="228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9" name="Picture 538"/>
            <p:cNvPicPr/>
            <p:nvPr/>
          </p:nvPicPr>
          <p:blipFill>
            <a:blip r:embed="rId5"/>
            <a:stretch/>
          </p:blipFill>
          <p:spPr>
            <a:xfrm>
              <a:off x="5131440" y="4814280"/>
              <a:ext cx="304560" cy="294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40" name="Group 11"/>
          <p:cNvGrpSpPr/>
          <p:nvPr/>
        </p:nvGrpSpPr>
        <p:grpSpPr>
          <a:xfrm>
            <a:off x="612000" y="3024000"/>
            <a:ext cx="3742560" cy="3456000"/>
            <a:chOff x="612000" y="3024000"/>
            <a:chExt cx="3742560" cy="3456000"/>
          </a:xfrm>
        </p:grpSpPr>
        <p:pic>
          <p:nvPicPr>
            <p:cNvPr id="541" name="Picture 540"/>
            <p:cNvPicPr/>
            <p:nvPr/>
          </p:nvPicPr>
          <p:blipFill>
            <a:blip r:embed="rId6"/>
            <a:stretch/>
          </p:blipFill>
          <p:spPr>
            <a:xfrm>
              <a:off x="930240" y="3024000"/>
              <a:ext cx="3117600" cy="2067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2" name="Picture 541"/>
            <p:cNvPicPr/>
            <p:nvPr/>
          </p:nvPicPr>
          <p:blipFill>
            <a:blip r:embed="rId7"/>
            <a:stretch/>
          </p:blipFill>
          <p:spPr>
            <a:xfrm>
              <a:off x="612000" y="5071680"/>
              <a:ext cx="3742560" cy="1408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43" name="CustomShape 12"/>
          <p:cNvSpPr/>
          <p:nvPr/>
        </p:nvSpPr>
        <p:spPr>
          <a:xfrm>
            <a:off x="360" y="2561400"/>
            <a:ext cx="121917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      - Sentiment Indicators </a:t>
            </a:r>
            <a:endParaRPr lang="en-US" sz="1500" b="1" strike="noStrike" spc="-1" dirty="0">
              <a:latin typeface="굴림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Appendix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35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6452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Motivation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05151" y="1261454"/>
            <a:ext cx="398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빅데이터</a:t>
            </a:r>
            <a:r>
              <a:rPr lang="ko-KR" altLang="en-US" sz="32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시대</a:t>
            </a:r>
            <a:endParaRPr lang="ko-KR" altLang="en-US" sz="32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21687" y="1957044"/>
            <a:ext cx="7348617" cy="3865141"/>
            <a:chOff x="2591021" y="2180578"/>
            <a:chExt cx="7348617" cy="3865141"/>
          </a:xfrm>
        </p:grpSpPr>
        <p:pic>
          <p:nvPicPr>
            <p:cNvPr id="3078" name="Picture 6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021" y="2644021"/>
              <a:ext cx="3103723" cy="2513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google tren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11" y="2180578"/>
              <a:ext cx="3011927" cy="1694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naver tren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181" y="4268733"/>
              <a:ext cx="1776985" cy="1776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912757" y="2954500"/>
              <a:ext cx="796942" cy="70263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5912757" y="4454589"/>
              <a:ext cx="796942" cy="70263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7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Motivation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64" y="2241735"/>
            <a:ext cx="4906703" cy="34272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252" y="2241735"/>
            <a:ext cx="5208237" cy="34763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5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5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questi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882" y="3036401"/>
            <a:ext cx="1492145" cy="149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Motivation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85211" y="1828800"/>
            <a:ext cx="5610236" cy="4342737"/>
            <a:chOff x="-41507" y="1240600"/>
            <a:chExt cx="5952801" cy="4730924"/>
          </a:xfrm>
        </p:grpSpPr>
        <p:pic>
          <p:nvPicPr>
            <p:cNvPr id="2050" name="Picture 2" descr="monit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24" b="9902"/>
            <a:stretch/>
          </p:blipFill>
          <p:spPr bwMode="auto">
            <a:xfrm>
              <a:off x="-41507" y="1240600"/>
              <a:ext cx="5952801" cy="4730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b="6877"/>
            <a:stretch/>
          </p:blipFill>
          <p:spPr>
            <a:xfrm>
              <a:off x="349586" y="1556633"/>
              <a:ext cx="5127585" cy="2923664"/>
            </a:xfrm>
            <a:prstGeom prst="rect">
              <a:avLst/>
            </a:prstGeom>
          </p:spPr>
        </p:pic>
      </p:grpSp>
      <p:pic>
        <p:nvPicPr>
          <p:cNvPr id="2056" name="Picture 8" descr="thinking bubble.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67" y="1149225"/>
            <a:ext cx="3205833" cy="214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856820" y="1662044"/>
            <a:ext cx="229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식당 관련 글만 </a:t>
            </a:r>
            <a:endParaRPr lang="en-US" altLang="ko-KR" dirty="0" smtClean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보고 싶은데</a:t>
            </a:r>
            <a:r>
              <a:rPr lang="en-US" altLang="ko-KR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..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26" name="Picture 8" descr="thinking bubble.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165056" y="4413650"/>
            <a:ext cx="3205833" cy="214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687452" y="5433313"/>
            <a:ext cx="229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그래서 요즘 </a:t>
            </a:r>
            <a:endParaRPr lang="en-US" altLang="ko-KR" dirty="0" smtClean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문제가 뭐야</a:t>
            </a:r>
            <a:r>
              <a:rPr lang="en-US" altLang="ko-KR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?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2552109"/>
            <a:ext cx="12192000" cy="175378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541192" y="3044280"/>
            <a:ext cx="7109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6</a:t>
            </a:r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3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598673"/>
            <a:ext cx="12192000" cy="1660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1192" y="2705725"/>
            <a:ext cx="7109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Introduction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42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Introduction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5029" y="1555893"/>
            <a:ext cx="8795735" cy="497086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20937" y="1588008"/>
            <a:ext cx="1419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08918" y="2248533"/>
            <a:ext cx="2761146" cy="19596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080076" y="2341226"/>
            <a:ext cx="282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토픽 모델링 </a:t>
            </a:r>
            <a:r>
              <a:rPr lang="en-US" altLang="ko-KR" dirty="0" smtClean="0">
                <a:latin typeface="+mj-lt"/>
                <a:ea typeface="뫼비우스 Regular" panose="02000700060000000000" pitchFamily="2" charset="-127"/>
              </a:rPr>
              <a:t>&amp;</a:t>
            </a:r>
            <a:r>
              <a:rPr lang="en-US" altLang="ko-KR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감성 분석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928" y="3277278"/>
            <a:ext cx="1591338" cy="4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106315" y="4314297"/>
            <a:ext cx="2761146" cy="197342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6310" y="4441403"/>
            <a:ext cx="258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데이터 로드</a:t>
            </a:r>
            <a:r>
              <a:rPr lang="en-US" altLang="ko-KR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저장</a:t>
            </a:r>
            <a:r>
              <a:rPr lang="en-US" altLang="ko-KR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전처리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36" name="Picture 12" descr="python panda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35"/>
          <a:stretch/>
        </p:blipFill>
        <p:spPr bwMode="auto">
          <a:xfrm>
            <a:off x="2773643" y="5305390"/>
            <a:ext cx="1453861" cy="7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030621" y="2235842"/>
            <a:ext cx="2009363" cy="407259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32" name="Picture 8" descr="plotly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482" y="3820654"/>
            <a:ext cx="1962160" cy="76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605643" y="2553207"/>
            <a:ext cx="809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시각화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40" name="Picture 16" descr="user.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459" y="2682044"/>
            <a:ext cx="1192665" cy="119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user.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248" y="3761984"/>
            <a:ext cx="1192665" cy="119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5029" y="2307021"/>
            <a:ext cx="141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데이터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28" name="Picture 4" descr="xlsx.p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65" y="2671200"/>
            <a:ext cx="655093" cy="6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xlsx.p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79" y="4218875"/>
            <a:ext cx="655093" cy="6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xlsx.p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7" y="5164377"/>
            <a:ext cx="655093" cy="6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ng.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543" y="3413405"/>
            <a:ext cx="600468" cy="60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832927" y="2248532"/>
            <a:ext cx="1088353" cy="403918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203144" y="2235844"/>
            <a:ext cx="2009363" cy="4072592"/>
            <a:chOff x="4715424" y="1460484"/>
            <a:chExt cx="2009363" cy="3368756"/>
          </a:xfrm>
        </p:grpSpPr>
        <p:sp>
          <p:nvSpPr>
            <p:cNvPr id="51" name="직사각형 50"/>
            <p:cNvSpPr/>
            <p:nvPr/>
          </p:nvSpPr>
          <p:spPr>
            <a:xfrm>
              <a:off x="4715424" y="1460484"/>
              <a:ext cx="2009363" cy="3368756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522876" y="1724564"/>
              <a:ext cx="393056" cy="4663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웹</a:t>
              </a:r>
              <a:endPara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cxnSp>
        <p:nvCxnSpPr>
          <p:cNvPr id="58" name="직선 화살표 연결선 57"/>
          <p:cNvCxnSpPr/>
          <p:nvPr/>
        </p:nvCxnSpPr>
        <p:spPr>
          <a:xfrm>
            <a:off x="1873332" y="5582252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1837011" y="5164377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rot="16200000">
            <a:off x="3092705" y="4208221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rot="5400000" flipV="1">
            <a:off x="3518696" y="4233856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77466" y="4041323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6973582" y="3680097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9137841" y="3774578"/>
            <a:ext cx="108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9137841" y="4794038"/>
            <a:ext cx="108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0701283" y="5100606"/>
            <a:ext cx="809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사용자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42" name="Picture 18" descr="konlpy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44" y="2780528"/>
            <a:ext cx="568158" cy="71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lask logo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243" y="3938537"/>
            <a:ext cx="1199243" cy="46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개발 환경 및 프레임워크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26" name="Picture 2" descr="python.png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849" y="1620576"/>
            <a:ext cx="1085962" cy="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147403" y="1748790"/>
            <a:ext cx="1098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Python 3.7.1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971942" y="2814653"/>
            <a:ext cx="1130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KoNLPy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0.5.1</a:t>
            </a:r>
          </a:p>
          <a:p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Nltk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3.4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278052" y="3704572"/>
            <a:ext cx="1130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Gensim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3.7.1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01902" y="4916811"/>
            <a:ext cx="1225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Numpy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1.15.4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Pandas 0.23.4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507583" y="4533742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plotly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3.7.1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2" name="Picture 4" descr="jquery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261" y="4612258"/>
            <a:ext cx="606527" cy="60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 ajax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93" y="4631034"/>
            <a:ext cx="1061650" cy="5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ml css javascript logo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84" y="3579466"/>
            <a:ext cx="1743551" cy="10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9403386" y="4395489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Flask 1.0.2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302766" y="6504710"/>
            <a:ext cx="89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8</a:t>
            </a:r>
            <a:r>
              <a:rPr lang="en-US" altLang="ko-KR" sz="1200" dirty="0" smtClean="0">
                <a:solidFill>
                  <a:schemeClr val="bg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/ 35</a:t>
            </a:r>
            <a:endParaRPr lang="ko-KR" altLang="en-US" sz="1200" dirty="0">
              <a:solidFill>
                <a:schemeClr val="bg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7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598673"/>
            <a:ext cx="12192000" cy="1660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1192" y="2705725"/>
            <a:ext cx="7109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8800" b="1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6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2054</Words>
  <Application>Microsoft Office PowerPoint</Application>
  <PresentationFormat>와이드스크린</PresentationFormat>
  <Paragraphs>348</Paragraphs>
  <Slides>35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굴림</vt:lpstr>
      <vt:lpstr>뫼비우스 Bold</vt:lpstr>
      <vt:lpstr>Wingdings</vt:lpstr>
      <vt:lpstr>Cambria Math</vt:lpstr>
      <vt:lpstr>Arial</vt:lpstr>
      <vt:lpstr>뫼비우스 Regular</vt:lpstr>
      <vt:lpstr>HY동녘M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HPE</dc:creator>
  <cp:lastModifiedBy>Parkheonjun</cp:lastModifiedBy>
  <cp:revision>139</cp:revision>
  <cp:lastPrinted>2019-03-28T11:26:09Z</cp:lastPrinted>
  <dcterms:created xsi:type="dcterms:W3CDTF">2019-03-22T05:31:03Z</dcterms:created>
  <dcterms:modified xsi:type="dcterms:W3CDTF">2019-03-28T15:42:11Z</dcterms:modified>
</cp:coreProperties>
</file>